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9"/>
  </p:notesMasterIdLst>
  <p:handoutMasterIdLst>
    <p:handoutMasterId r:id="rId40"/>
  </p:handoutMasterIdLst>
  <p:sldIdLst>
    <p:sldId id="1841" r:id="rId5"/>
    <p:sldId id="1661" r:id="rId6"/>
    <p:sldId id="269" r:id="rId7"/>
    <p:sldId id="1851" r:id="rId8"/>
    <p:sldId id="1859" r:id="rId9"/>
    <p:sldId id="1860" r:id="rId10"/>
    <p:sldId id="1867" r:id="rId11"/>
    <p:sldId id="1852" r:id="rId12"/>
    <p:sldId id="1853" r:id="rId13"/>
    <p:sldId id="1660" r:id="rId14"/>
    <p:sldId id="1858" r:id="rId15"/>
    <p:sldId id="1864" r:id="rId16"/>
    <p:sldId id="1866" r:id="rId17"/>
    <p:sldId id="1865" r:id="rId18"/>
    <p:sldId id="1861" r:id="rId19"/>
    <p:sldId id="1862" r:id="rId20"/>
    <p:sldId id="1863" r:id="rId21"/>
    <p:sldId id="1854" r:id="rId22"/>
    <p:sldId id="1850" r:id="rId23"/>
    <p:sldId id="1868" r:id="rId24"/>
    <p:sldId id="1869" r:id="rId25"/>
    <p:sldId id="1876" r:id="rId26"/>
    <p:sldId id="1871" r:id="rId27"/>
    <p:sldId id="1872" r:id="rId28"/>
    <p:sldId id="1873" r:id="rId29"/>
    <p:sldId id="1874" r:id="rId30"/>
    <p:sldId id="1875" r:id="rId31"/>
    <p:sldId id="1855" r:id="rId32"/>
    <p:sldId id="1856" r:id="rId33"/>
    <p:sldId id="1877" r:id="rId34"/>
    <p:sldId id="1878" r:id="rId35"/>
    <p:sldId id="1879" r:id="rId36"/>
    <p:sldId id="1880" r:id="rId37"/>
    <p:sldId id="1857"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2E7F"/>
    <a:srgbClr val="5E5E60"/>
    <a:srgbClr val="F26224"/>
    <a:srgbClr val="FFFFFF"/>
    <a:srgbClr val="1A1A1A"/>
    <a:srgbClr val="0078D4"/>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53" autoAdjust="0"/>
    <p:restoredTop sz="86705" autoAdjust="0"/>
  </p:normalViewPr>
  <p:slideViewPr>
    <p:cSldViewPr snapToGrid="0">
      <p:cViewPr varScale="1">
        <p:scale>
          <a:sx n="80" d="100"/>
          <a:sy n="80" d="100"/>
        </p:scale>
        <p:origin x="1122" y="90"/>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9/27/2021 9:49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9/27/2021 9:46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docs.microsoft.com/en-us/azure/storage/blobs/data-lake-storage-introduction" TargetMode="External"/><Relationship Id="rId13" Type="http://schemas.openxmlformats.org/officeDocument/2006/relationships/hyperlink" Target="https://docs.microsoft.com/en-us/azure/data-explorer/grafana" TargetMode="External"/><Relationship Id="rId18" Type="http://schemas.openxmlformats.org/officeDocument/2006/relationships/hyperlink" Target="https://docs.microsoft.com/en-us/azure/machine-learning/" TargetMode="External"/><Relationship Id="rId3" Type="http://schemas.openxmlformats.org/officeDocument/2006/relationships/hyperlink" Target="https://docs.microsoft.com/en-us/azure/data-explorer/data-factory-integration" TargetMode="External"/><Relationship Id="rId7" Type="http://schemas.openxmlformats.org/officeDocument/2006/relationships/hyperlink" Target="https://docs.microsoft.com/en-us/azure/storage/blobs/" TargetMode="External"/><Relationship Id="rId12" Type="http://schemas.openxmlformats.org/officeDocument/2006/relationships/hyperlink" Target="https://docs.microsoft.com/en-us/power-bi/transform-model/service-dataflows-best-practices" TargetMode="External"/><Relationship Id="rId17" Type="http://schemas.openxmlformats.org/officeDocument/2006/relationships/hyperlink" Target="https://docs.microsoft.com/en-us/azure/databricks/" TargetMode="External"/><Relationship Id="rId2" Type="http://schemas.openxmlformats.org/officeDocument/2006/relationships/slide" Target="../slides/slide16.xml"/><Relationship Id="rId16" Type="http://schemas.openxmlformats.org/officeDocument/2006/relationships/hyperlink" Target="https://docs.microsoft.com/en-us/azure/data-explorer/machine-learning-clustering" TargetMode="External"/><Relationship Id="rId1" Type="http://schemas.openxmlformats.org/officeDocument/2006/relationships/notesMaster" Target="../notesMasters/notesMaster1.xml"/><Relationship Id="rId6" Type="http://schemas.openxmlformats.org/officeDocument/2006/relationships/hyperlink" Target="https://docs.microsoft.com/en-us/azure/data-explorer/ingest-data-kafka" TargetMode="External"/><Relationship Id="rId11" Type="http://schemas.openxmlformats.org/officeDocument/2006/relationships/hyperlink" Target="https://docs.microsoft.com/en-us/azure/data-explorer/azure-data-explorer-dashboards" TargetMode="External"/><Relationship Id="rId5" Type="http://schemas.openxmlformats.org/officeDocument/2006/relationships/hyperlink" Target="https://docs.microsoft.com/en-us/azure/data-explorer/ingest-data-iot-hub" TargetMode="External"/><Relationship Id="rId15" Type="http://schemas.openxmlformats.org/officeDocument/2006/relationships/hyperlink" Target="https://docs.microsoft.com/en-us/azure/data-explorer/anomaly-detection" TargetMode="External"/><Relationship Id="rId10" Type="http://schemas.openxmlformats.org/officeDocument/2006/relationships/hyperlink" Target="https://docs.microsoft.com/en-us/azure/data-explorer/kusto/management/data-export/continuous-data-export" TargetMode="External"/><Relationship Id="rId4" Type="http://schemas.openxmlformats.org/officeDocument/2006/relationships/hyperlink" Target="https://docs.microsoft.com/en-us/azure/data-explorer/ingest-data-event-hub" TargetMode="External"/><Relationship Id="rId9" Type="http://schemas.openxmlformats.org/officeDocument/2006/relationships/hyperlink" Target="https://docs.microsoft.com/en-us/azure/data-explorer/ingest-data-event-grid" TargetMode="External"/><Relationship Id="rId14" Type="http://schemas.openxmlformats.org/officeDocument/2006/relationships/hyperlink" Target="https://docs.microsoft.com/en-us/azure/data-explorer/time-series-analysis"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echcommunity.microsoft.com/t5/analytics-on-azure/how-to-reduce-infrastructure-costs-by-up-to-80-with-azure/ba-p/1820280"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docs.microsoft.com/en-us/azure/databricks/integrations/bi/power-bi" TargetMode="External"/><Relationship Id="rId5" Type="http://schemas.openxmlformats.org/officeDocument/2006/relationships/hyperlink" Target="https://techcommunity.microsoft.com/t5/analytics-on-azure/turbocharge-azure-databricks-with-photon-powered-delta-engine/ba-p/1694929" TargetMode="External"/><Relationship Id="rId4" Type="http://schemas.openxmlformats.org/officeDocument/2006/relationships/hyperlink" Target="https://www.mlflow.org/docs/latest/registry.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9/28/2021 5:48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442526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9/27/2021 9:46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9/28/2021 5:51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068176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9/28/2021 8:40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27079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9/28/2021 8:54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45250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flow</a:t>
            </a:r>
          </a:p>
          <a:p>
            <a:pPr>
              <a:buFont typeface="+mj-lt"/>
              <a:buAutoNum type="arabicPeriod"/>
            </a:pPr>
            <a:r>
              <a:rPr lang="en-US" dirty="0"/>
              <a:t>Raw structured, semi-structured, and unstructured (free text) data such as any type of logs, business events, and user activities can be ingested into Azure Data Explorer from various sources.</a:t>
            </a:r>
          </a:p>
          <a:p>
            <a:pPr>
              <a:buFont typeface="+mj-lt"/>
              <a:buAutoNum type="arabicPeriod"/>
            </a:pPr>
            <a:r>
              <a:rPr lang="en-US" dirty="0"/>
              <a:t>Ingest data into Azure Data Explorer with low-latency and high throughput using its connectors for </a:t>
            </a:r>
            <a:r>
              <a:rPr lang="en-US" dirty="0">
                <a:hlinkClick r:id="rId3"/>
              </a:rPr>
              <a:t>Azure Data Factory</a:t>
            </a:r>
            <a:r>
              <a:rPr lang="en-US" dirty="0"/>
              <a:t>, </a:t>
            </a:r>
            <a:r>
              <a:rPr lang="en-US" dirty="0">
                <a:hlinkClick r:id="rId4"/>
              </a:rPr>
              <a:t>Azure Event Hub</a:t>
            </a:r>
            <a:r>
              <a:rPr lang="en-US" dirty="0"/>
              <a:t>, </a:t>
            </a:r>
            <a:r>
              <a:rPr lang="en-US" dirty="0">
                <a:hlinkClick r:id="rId5"/>
              </a:rPr>
              <a:t>Azure IoT Hub</a:t>
            </a:r>
            <a:r>
              <a:rPr lang="en-US" dirty="0"/>
              <a:t>, </a:t>
            </a:r>
            <a:r>
              <a:rPr lang="en-US" dirty="0">
                <a:hlinkClick r:id="rId6"/>
              </a:rPr>
              <a:t>Kafka</a:t>
            </a:r>
            <a:r>
              <a:rPr lang="en-US" dirty="0"/>
              <a:t>, and so on. Alternatively, ingest data through Azure Storage (</a:t>
            </a:r>
            <a:r>
              <a:rPr lang="en-US" dirty="0">
                <a:hlinkClick r:id="rId7"/>
              </a:rPr>
              <a:t>Blob</a:t>
            </a:r>
            <a:r>
              <a:rPr lang="en-US" dirty="0"/>
              <a:t> or </a:t>
            </a:r>
            <a:r>
              <a:rPr lang="en-US" dirty="0">
                <a:hlinkClick r:id="rId8"/>
              </a:rPr>
              <a:t>ADLS Gen2</a:t>
            </a:r>
            <a:r>
              <a:rPr lang="en-US" dirty="0"/>
              <a:t>), which uses </a:t>
            </a:r>
            <a:r>
              <a:rPr lang="en-US" dirty="0">
                <a:hlinkClick r:id="rId9"/>
              </a:rPr>
              <a:t>Azure Event Grid</a:t>
            </a:r>
            <a:r>
              <a:rPr lang="en-US" dirty="0"/>
              <a:t> and triggers the ingestion pipeline to Azure Data Explorer. You can also continuously export data to Azure Storage in compressed, partitioned parquet format and seamlessly query that data as detailed in the </a:t>
            </a:r>
            <a:r>
              <a:rPr lang="en-US" dirty="0">
                <a:hlinkClick r:id="rId10"/>
              </a:rPr>
              <a:t>Continuous data export overview</a:t>
            </a:r>
            <a:r>
              <a:rPr lang="en-US" dirty="0"/>
              <a:t>.</a:t>
            </a:r>
          </a:p>
          <a:p>
            <a:pPr>
              <a:buFont typeface="+mj-lt"/>
              <a:buAutoNum type="arabicPeriod"/>
            </a:pPr>
            <a:r>
              <a:rPr lang="en-US" dirty="0"/>
              <a:t>Export pre-aggregated data from Azure Data Explorer to Azure Storage, and then ingest the data into Synapse Analytics to build data models and reports.</a:t>
            </a:r>
          </a:p>
          <a:p>
            <a:pPr>
              <a:buFont typeface="+mj-lt"/>
              <a:buAutoNum type="arabicPeriod"/>
            </a:pPr>
            <a:r>
              <a:rPr lang="en-US" dirty="0"/>
              <a:t>Use Azure Data Explorer’s native capabilities to process, aggregate, and analyze data. To get insights at a lightning speed, build near real-time analytics dashboards using </a:t>
            </a:r>
            <a:r>
              <a:rPr lang="en-US" dirty="0">
                <a:hlinkClick r:id="rId11"/>
              </a:rPr>
              <a:t>Azure Data Explorer dashboards</a:t>
            </a:r>
            <a:r>
              <a:rPr lang="en-US" dirty="0"/>
              <a:t>, </a:t>
            </a:r>
            <a:r>
              <a:rPr lang="en-US" dirty="0">
                <a:hlinkClick r:id="rId12"/>
              </a:rPr>
              <a:t>Power BI</a:t>
            </a:r>
            <a:r>
              <a:rPr lang="en-US" dirty="0"/>
              <a:t>, </a:t>
            </a:r>
            <a:r>
              <a:rPr lang="en-US" dirty="0">
                <a:hlinkClick r:id="rId13"/>
              </a:rPr>
              <a:t>Grafana</a:t>
            </a:r>
            <a:r>
              <a:rPr lang="en-US" dirty="0"/>
              <a:t>, or other tools. Use Azure Synapse Analytics to build a modern data warehouse and combine it with the Azure Data Explorer data to generate BI reports on curated and aggregated data models.</a:t>
            </a:r>
          </a:p>
          <a:p>
            <a:pPr>
              <a:buFont typeface="+mj-lt"/>
              <a:buAutoNum type="arabicPeriod"/>
            </a:pPr>
            <a:r>
              <a:rPr lang="en-US" dirty="0"/>
              <a:t>Azure Data Explorer provides native advanced analytics capabilities for </a:t>
            </a:r>
            <a:r>
              <a:rPr lang="en-US" dirty="0">
                <a:hlinkClick r:id="rId14"/>
              </a:rPr>
              <a:t>time series analysis</a:t>
            </a:r>
            <a:r>
              <a:rPr lang="en-US" dirty="0"/>
              <a:t>, pattern recognition, </a:t>
            </a:r>
            <a:r>
              <a:rPr lang="en-US" dirty="0">
                <a:hlinkClick r:id="rId15"/>
              </a:rPr>
              <a:t>anomaly detection and forecasting</a:t>
            </a:r>
            <a:r>
              <a:rPr lang="en-US" dirty="0"/>
              <a:t>, and </a:t>
            </a:r>
            <a:r>
              <a:rPr lang="en-US" dirty="0">
                <a:hlinkClick r:id="rId16"/>
              </a:rPr>
              <a:t>machine learning</a:t>
            </a:r>
            <a:r>
              <a:rPr lang="en-US" dirty="0"/>
              <a:t>. Azure Data Explorer is also well integrated with ML services such as </a:t>
            </a:r>
            <a:r>
              <a:rPr lang="en-US" dirty="0">
                <a:hlinkClick r:id="rId17"/>
              </a:rPr>
              <a:t>Databricks</a:t>
            </a:r>
            <a:r>
              <a:rPr lang="en-US" dirty="0"/>
              <a:t> and </a:t>
            </a:r>
            <a:r>
              <a:rPr lang="en-US" dirty="0">
                <a:hlinkClick r:id="rId18"/>
              </a:rPr>
              <a:t>Azure Machine Learning</a:t>
            </a:r>
            <a:r>
              <a:rPr lang="en-US" dirty="0"/>
              <a:t>. This integration allows you to build models using other tools and services and export ML models to Azure Data Explorer for scoring data.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9/28/2021 8:19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875604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dirty="0"/>
              <a:t>Azure Databricks ingests raw streaming data from Azure Event Hubs.</a:t>
            </a:r>
          </a:p>
          <a:p>
            <a:pPr>
              <a:buFont typeface="+mj-lt"/>
              <a:buAutoNum type="arabicPeriod"/>
            </a:pPr>
            <a:r>
              <a:rPr lang="en-US" dirty="0"/>
              <a:t>Data Factory loads raw batch data into Data Lake Storage.</a:t>
            </a:r>
          </a:p>
          <a:p>
            <a:pPr>
              <a:buFont typeface="+mj-lt"/>
              <a:buAutoNum type="arabicPeriod"/>
            </a:pPr>
            <a:r>
              <a:rPr lang="en-US" dirty="0"/>
              <a:t>For data storage:</a:t>
            </a:r>
          </a:p>
          <a:p>
            <a:pPr marL="742950" lvl="1" indent="-285750">
              <a:buFont typeface="+mj-lt"/>
              <a:buAutoNum type="arabicPeriod"/>
            </a:pPr>
            <a:r>
              <a:rPr lang="en-US" dirty="0"/>
              <a:t>Data Lake Storage houses data of all types, such as structured, unstructured, and semi-structured. It also stores batch and streaming data.</a:t>
            </a:r>
          </a:p>
          <a:p>
            <a:pPr marL="742950" lvl="1" indent="-285750">
              <a:buFont typeface="+mj-lt"/>
              <a:buAutoNum type="arabicPeriod"/>
            </a:pPr>
            <a:r>
              <a:rPr lang="en-US" dirty="0"/>
              <a:t>Delta Lake forms the curated layer of the data lake. It stores the refined data in an open-source format.</a:t>
            </a:r>
          </a:p>
          <a:p>
            <a:pPr marL="742950" lvl="1" indent="-285750">
              <a:buFont typeface="+mj-lt"/>
              <a:buAutoNum type="arabicPeriod"/>
            </a:pPr>
            <a:r>
              <a:rPr lang="en-US" dirty="0"/>
              <a:t>Azure Databricks works well with a </a:t>
            </a:r>
            <a:r>
              <a:rPr lang="en-US" dirty="0">
                <a:hlinkClick r:id="rId3"/>
              </a:rPr>
              <a:t>medallion architecture</a:t>
            </a:r>
            <a:r>
              <a:rPr lang="en-US" dirty="0"/>
              <a:t> that organizes data into layers:</a:t>
            </a:r>
          </a:p>
          <a:p>
            <a:pPr marL="1143000" lvl="2" indent="-228600">
              <a:buFont typeface="+mj-lt"/>
              <a:buAutoNum type="arabicPeriod"/>
            </a:pPr>
            <a:r>
              <a:rPr lang="en-US" dirty="0"/>
              <a:t>Bronze: Holds raw data.</a:t>
            </a:r>
          </a:p>
          <a:p>
            <a:pPr marL="1143000" lvl="2" indent="-228600">
              <a:buFont typeface="+mj-lt"/>
              <a:buAutoNum type="arabicPeriod"/>
            </a:pPr>
            <a:r>
              <a:rPr lang="en-US" dirty="0"/>
              <a:t>Silver: Contains cleaned, filtered data.</a:t>
            </a:r>
          </a:p>
          <a:p>
            <a:pPr marL="1143000" lvl="2" indent="-228600">
              <a:buFont typeface="+mj-lt"/>
              <a:buAutoNum type="arabicPeriod"/>
            </a:pPr>
            <a:r>
              <a:rPr lang="en-US" dirty="0"/>
              <a:t>Gold: Stores aggregated data that's useful for business analytics.</a:t>
            </a:r>
          </a:p>
          <a:p>
            <a:pPr>
              <a:buFont typeface="+mj-lt"/>
              <a:buAutoNum type="arabicPeriod"/>
            </a:pPr>
            <a:r>
              <a:rPr lang="en-US" dirty="0"/>
              <a:t>The analytical platform ingests data from the disparate batch and streaming sources. Data scientists use this data for these tasks:</a:t>
            </a:r>
          </a:p>
          <a:p>
            <a:pPr marL="742950" lvl="1" indent="-285750">
              <a:buFont typeface="+mj-lt"/>
              <a:buAutoNum type="arabicPeriod"/>
            </a:pPr>
            <a:r>
              <a:rPr lang="en-US" dirty="0"/>
              <a:t>Data preparation</a:t>
            </a:r>
          </a:p>
          <a:p>
            <a:pPr marL="742950" lvl="1" indent="-285750">
              <a:buFont typeface="+mj-lt"/>
              <a:buAutoNum type="arabicPeriod"/>
            </a:pPr>
            <a:r>
              <a:rPr lang="en-US" dirty="0"/>
              <a:t>Data exploration</a:t>
            </a:r>
          </a:p>
          <a:p>
            <a:pPr marL="742950" lvl="1" indent="-285750">
              <a:buFont typeface="+mj-lt"/>
              <a:buAutoNum type="arabicPeriod"/>
            </a:pPr>
            <a:r>
              <a:rPr lang="en-US" dirty="0"/>
              <a:t>Model preparation</a:t>
            </a:r>
          </a:p>
          <a:p>
            <a:pPr marL="742950" lvl="1" indent="-285750">
              <a:buFont typeface="+mj-lt"/>
              <a:buAutoNum type="arabicPeriod"/>
            </a:pPr>
            <a:r>
              <a:rPr lang="en-US" dirty="0"/>
              <a:t>Model training</a:t>
            </a:r>
          </a:p>
          <a:p>
            <a:pPr>
              <a:buFont typeface="+mj-lt"/>
              <a:buAutoNum type="arabicPeriod"/>
            </a:pPr>
            <a:r>
              <a:rPr lang="en-US" dirty="0"/>
              <a:t>MLflow manages parameter, metric, and model tracking in data science code runs. The coding possibilities are flexible:</a:t>
            </a:r>
          </a:p>
          <a:p>
            <a:pPr marL="742950" lvl="1" indent="-285750">
              <a:buFont typeface="+mj-lt"/>
              <a:buAutoNum type="arabicPeriod"/>
            </a:pPr>
            <a:r>
              <a:rPr lang="en-US" dirty="0"/>
              <a:t>Code can be in SQL, Python, R, and Scala.</a:t>
            </a:r>
          </a:p>
          <a:p>
            <a:pPr marL="742950" lvl="1" indent="-285750">
              <a:buFont typeface="+mj-lt"/>
              <a:buAutoNum type="arabicPeriod"/>
            </a:pPr>
            <a:r>
              <a:rPr lang="en-US" dirty="0"/>
              <a:t>Code can use popular open-source libraries and frameworks such as Koalas, Pandas, and scikit-learn, which are pre-installed and optimized.</a:t>
            </a:r>
          </a:p>
          <a:p>
            <a:pPr marL="742950" lvl="1" indent="-285750">
              <a:buFont typeface="+mj-lt"/>
              <a:buAutoNum type="arabicPeriod"/>
            </a:pPr>
            <a:r>
              <a:rPr lang="en-US" dirty="0"/>
              <a:t>Practitioners can optimize for performance and cost with single-node and multi-node compute options.</a:t>
            </a:r>
          </a:p>
          <a:p>
            <a:pPr>
              <a:buFont typeface="+mj-lt"/>
              <a:buAutoNum type="arabicPeriod"/>
            </a:pPr>
            <a:r>
              <a:rPr lang="en-US" dirty="0"/>
              <a:t>Machine learning models are available in several formats:</a:t>
            </a:r>
          </a:p>
          <a:p>
            <a:pPr marL="742950" lvl="1" indent="-285750">
              <a:buFont typeface="+mj-lt"/>
              <a:buAutoNum type="arabicPeriod"/>
            </a:pPr>
            <a:r>
              <a:rPr lang="en-US" dirty="0"/>
              <a:t>Azure Databricks stores information about models in the </a:t>
            </a:r>
            <a:r>
              <a:rPr lang="en-US" dirty="0">
                <a:hlinkClick r:id="rId4"/>
              </a:rPr>
              <a:t>MLflow Model Registry</a:t>
            </a:r>
            <a:r>
              <a:rPr lang="en-US" dirty="0"/>
              <a:t>. The registry makes models available through batch, streaming, and REST APIs.</a:t>
            </a:r>
          </a:p>
          <a:p>
            <a:pPr marL="742950" lvl="1" indent="-285750">
              <a:buFont typeface="+mj-lt"/>
              <a:buAutoNum type="arabicPeriod"/>
            </a:pPr>
            <a:r>
              <a:rPr lang="en-US" dirty="0"/>
              <a:t>The solution can also deploy models to Azure Machine Learning web services or Azure Kubernetes Service (AKS).</a:t>
            </a:r>
          </a:p>
          <a:p>
            <a:pPr>
              <a:buFont typeface="+mj-lt"/>
              <a:buAutoNum type="arabicPeriod"/>
            </a:pPr>
            <a:r>
              <a:rPr lang="en-US" dirty="0"/>
              <a:t>Services that work with the data connect to a single underlying data source to ensure consistency. For instance, users can run SQL queries on the data lake with Azure Databricks SQL Analytics. This service:</a:t>
            </a:r>
          </a:p>
          <a:p>
            <a:pPr marL="742950" lvl="1" indent="-285750">
              <a:buFont typeface="+mj-lt"/>
              <a:buAutoNum type="arabicPeriod"/>
            </a:pPr>
            <a:r>
              <a:rPr lang="en-US" dirty="0"/>
              <a:t>Provides a query editor and catalog, the query history, basic dashboarding, and alerting.</a:t>
            </a:r>
          </a:p>
          <a:p>
            <a:pPr marL="742950" lvl="1" indent="-285750">
              <a:buFont typeface="+mj-lt"/>
              <a:buAutoNum type="arabicPeriod"/>
            </a:pPr>
            <a:r>
              <a:rPr lang="en-US" dirty="0"/>
              <a:t>Uses integrated security that includes row-level and column-level permissions.</a:t>
            </a:r>
          </a:p>
          <a:p>
            <a:pPr marL="742950" lvl="1" indent="-285750">
              <a:buFont typeface="+mj-lt"/>
              <a:buAutoNum type="arabicPeriod"/>
            </a:pPr>
            <a:r>
              <a:rPr lang="en-US" dirty="0"/>
              <a:t>Uses a </a:t>
            </a:r>
            <a:r>
              <a:rPr lang="en-US" dirty="0">
                <a:hlinkClick r:id="rId5"/>
              </a:rPr>
              <a:t>Photon-powered Delta Engine to accelerate performance</a:t>
            </a:r>
            <a:r>
              <a:rPr lang="en-US" dirty="0"/>
              <a:t>.</a:t>
            </a:r>
          </a:p>
          <a:p>
            <a:pPr>
              <a:buFont typeface="+mj-lt"/>
              <a:buAutoNum type="arabicPeriod"/>
            </a:pPr>
            <a:r>
              <a:rPr lang="en-US" dirty="0"/>
              <a:t>Power BI generates analytical and historical reports and dashboards from the unified data platform. When working with Azure Databricks, this service uses these features:</a:t>
            </a:r>
          </a:p>
          <a:p>
            <a:pPr marL="742950" lvl="1" indent="-285750">
              <a:buFont typeface="+mj-lt"/>
              <a:buAutoNum type="arabicPeriod"/>
            </a:pPr>
            <a:r>
              <a:rPr lang="en-US" dirty="0"/>
              <a:t>A </a:t>
            </a:r>
            <a:r>
              <a:rPr lang="en-US" dirty="0">
                <a:hlinkClick r:id="rId6"/>
              </a:rPr>
              <a:t>built-in Azure Databricks connector</a:t>
            </a:r>
            <a:r>
              <a:rPr lang="en-US" dirty="0"/>
              <a:t> for visualizing the underlying data.</a:t>
            </a:r>
          </a:p>
          <a:p>
            <a:pPr marL="742950" lvl="1" indent="-285750">
              <a:buFont typeface="+mj-lt"/>
              <a:buAutoNum type="arabicPeriod"/>
            </a:pPr>
            <a:r>
              <a:rPr lang="en-US" dirty="0"/>
              <a:t>Optimized Java Database Connectivity (JDBC) and Open Database Connectivity (ODBC) drivers.</a:t>
            </a:r>
          </a:p>
          <a:p>
            <a:pPr>
              <a:buFont typeface="+mj-lt"/>
              <a:buAutoNum type="arabicPeriod"/>
            </a:pPr>
            <a:r>
              <a:rPr lang="en-US" dirty="0"/>
              <a:t>Users can export gold data sets out of the data lake into Azure Synapse via the optimized Synapse connector. SQL pools in Azure Synapse provide a data warehousing and compute environment.</a:t>
            </a:r>
          </a:p>
          <a:p>
            <a:pPr>
              <a:buFont typeface="+mj-lt"/>
              <a:buAutoNum type="arabicPeriod"/>
            </a:pPr>
            <a:r>
              <a:rPr lang="en-US" dirty="0"/>
              <a:t>The solution uses Azure services for collaboration, performance, reliability, governance, and security:</a:t>
            </a:r>
          </a:p>
          <a:p>
            <a:pPr marL="742950" lvl="1" indent="-285750">
              <a:buFont typeface="+mj-lt"/>
              <a:buAutoNum type="arabicPeriod"/>
            </a:pPr>
            <a:r>
              <a:rPr lang="en-US" dirty="0"/>
              <a:t>Azure Purview provides data discovery services, sensitive data classification, and governance insights across the data estate.</a:t>
            </a:r>
          </a:p>
          <a:p>
            <a:pPr marL="742950" lvl="1" indent="-285750">
              <a:buFont typeface="+mj-lt"/>
              <a:buAutoNum type="arabicPeriod"/>
            </a:pPr>
            <a:r>
              <a:rPr lang="en-US" dirty="0"/>
              <a:t>Azure DevOps offers continuous integration and continuous deployment (CI/CD) and other integrated version control features.</a:t>
            </a:r>
          </a:p>
          <a:p>
            <a:pPr marL="742950" lvl="1" indent="-285750">
              <a:buFont typeface="+mj-lt"/>
              <a:buAutoNum type="arabicPeriod"/>
            </a:pPr>
            <a:r>
              <a:rPr lang="en-US" dirty="0"/>
              <a:t>Azure Key Vault securely manages secrets, keys, and certificates.</a:t>
            </a:r>
          </a:p>
          <a:p>
            <a:pPr marL="742950" lvl="1" indent="-285750">
              <a:buFont typeface="+mj-lt"/>
              <a:buAutoNum type="arabicPeriod"/>
            </a:pPr>
            <a:r>
              <a:rPr lang="en-US" dirty="0"/>
              <a:t>Azure Active Directory (Azure AD) provides single sign-on (SSO) for Azure Databricks users. Azure Databricks supports automated user provisioning with Azure AD for these tasks:</a:t>
            </a:r>
          </a:p>
          <a:p>
            <a:pPr marL="1143000" lvl="2" indent="-228600">
              <a:buFont typeface="+mj-lt"/>
              <a:buAutoNum type="arabicPeriod"/>
            </a:pPr>
            <a:r>
              <a:rPr lang="en-US" dirty="0"/>
              <a:t>Creating new users.</a:t>
            </a:r>
          </a:p>
          <a:p>
            <a:pPr marL="1143000" lvl="2" indent="-228600">
              <a:buFont typeface="+mj-lt"/>
              <a:buAutoNum type="arabicPeriod"/>
            </a:pPr>
            <a:r>
              <a:rPr lang="en-US" dirty="0"/>
              <a:t>Assigning each user an access level.</a:t>
            </a:r>
          </a:p>
          <a:p>
            <a:pPr marL="1143000" lvl="2" indent="-228600">
              <a:buFont typeface="+mj-lt"/>
              <a:buAutoNum type="arabicPeriod"/>
            </a:pPr>
            <a:r>
              <a:rPr lang="en-US" dirty="0"/>
              <a:t>Removing users and denying them access.</a:t>
            </a:r>
          </a:p>
          <a:p>
            <a:pPr marL="742950" lvl="1" indent="-285750">
              <a:buFont typeface="+mj-lt"/>
              <a:buAutoNum type="arabicPeriod"/>
            </a:pPr>
            <a:r>
              <a:rPr lang="en-US" dirty="0"/>
              <a:t>Azure Monitor collects and analyzes Azure resource telemetry. By proactively identifying problems, this service maximizes performance and reliability.</a:t>
            </a:r>
          </a:p>
          <a:p>
            <a:pPr marL="742950" lvl="1" indent="-285750">
              <a:buFont typeface="+mj-lt"/>
              <a:buAutoNum type="arabicPeriod"/>
            </a:pPr>
            <a:r>
              <a:rPr lang="en-US" dirty="0"/>
              <a:t>Azure Cost Management and Billing provides financial governance services for Azure workloads.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9/28/2021 8:19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69747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9/28/2021 9:48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5745867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elcome slide">
    <p:bg>
      <p:bgPr>
        <a:solidFill>
          <a:srgbClr val="0D0D0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AD3CDE-5E10-404E-8D77-E831E4100A39}"/>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9" name="Picture 8">
            <a:extLst>
              <a:ext uri="{FF2B5EF4-FFF2-40B4-BE49-F238E27FC236}">
                <a16:creationId xmlns:a16="http://schemas.microsoft.com/office/drawing/2014/main" id="{BD5F7125-6516-2947-ACCC-688ECE18120B}"/>
              </a:ext>
            </a:extLst>
          </p:cNvPr>
          <p:cNvPicPr>
            <a:picLocks noChangeAspect="1"/>
          </p:cNvPicPr>
          <p:nvPr userDrawn="1"/>
        </p:nvPicPr>
        <p:blipFill>
          <a:blip r:embed="rId2"/>
          <a:srcRect/>
          <a:stretch/>
        </p:blipFill>
        <p:spPr>
          <a:xfrm>
            <a:off x="586390" y="6310858"/>
            <a:ext cx="364100" cy="364100"/>
          </a:xfrm>
          <a:prstGeom prst="rect">
            <a:avLst/>
          </a:prstGeom>
        </p:spPr>
      </p:pic>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GB"/>
              <a:t>Click to edit Master title style</a:t>
            </a:r>
            <a:endParaRPr lang="en-US"/>
          </a:p>
        </p:txBody>
      </p:sp>
      <p:pic>
        <p:nvPicPr>
          <p:cNvPr id="6" name="Picture 5">
            <a:extLst>
              <a:ext uri="{FF2B5EF4-FFF2-40B4-BE49-F238E27FC236}">
                <a16:creationId xmlns:a16="http://schemas.microsoft.com/office/drawing/2014/main" id="{6941675A-3DAB-BD42-A82A-3DBAF72B65F4}"/>
              </a:ext>
            </a:extLst>
          </p:cNvPr>
          <p:cNvPicPr>
            <a:picLocks noChangeAspect="1"/>
          </p:cNvPicPr>
          <p:nvPr userDrawn="1"/>
        </p:nvPicPr>
        <p:blipFill>
          <a:blip r:embed="rId2"/>
          <a:srcRect/>
          <a:stretch/>
        </p:blipFill>
        <p:spPr>
          <a:xfrm>
            <a:off x="586390" y="6310858"/>
            <a:ext cx="364100" cy="364100"/>
          </a:xfrm>
          <a:prstGeom prst="rect">
            <a:avLst/>
          </a:prstGeom>
        </p:spPr>
      </p:pic>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GB"/>
              <a:t>Click to edit Master title style</a:t>
            </a:r>
            <a:endParaRPr lang="en-US"/>
          </a:p>
        </p:txBody>
      </p:sp>
      <p:pic>
        <p:nvPicPr>
          <p:cNvPr id="5" name="Picture 4">
            <a:extLst>
              <a:ext uri="{FF2B5EF4-FFF2-40B4-BE49-F238E27FC236}">
                <a16:creationId xmlns:a16="http://schemas.microsoft.com/office/drawing/2014/main" id="{94E6009D-0C6E-8D40-B0D1-399DA7198874}"/>
              </a:ext>
            </a:extLst>
          </p:cNvPr>
          <p:cNvPicPr>
            <a:picLocks noChangeAspect="1"/>
          </p:cNvPicPr>
          <p:nvPr userDrawn="1"/>
        </p:nvPicPr>
        <p:blipFill>
          <a:blip r:embed="rId2"/>
          <a:srcRect/>
          <a:stretch/>
        </p:blipFill>
        <p:spPr>
          <a:xfrm>
            <a:off x="586390" y="6310858"/>
            <a:ext cx="364100" cy="364100"/>
          </a:xfrm>
          <a:prstGeom prst="rect">
            <a:avLst/>
          </a:prstGeom>
        </p:spPr>
      </p:pic>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GB"/>
              <a:t>Click to edit Master title style</a:t>
            </a:r>
            <a:endParaRPr lang="en-US" dirty="0"/>
          </a:p>
        </p:txBody>
      </p:sp>
      <p:pic>
        <p:nvPicPr>
          <p:cNvPr id="6" name="Picture 5">
            <a:extLst>
              <a:ext uri="{FF2B5EF4-FFF2-40B4-BE49-F238E27FC236}">
                <a16:creationId xmlns:a16="http://schemas.microsoft.com/office/drawing/2014/main" id="{70C3E48A-E98F-804F-85C3-7C70D2432027}"/>
              </a:ext>
            </a:extLst>
          </p:cNvPr>
          <p:cNvPicPr>
            <a:picLocks noChangeAspect="1"/>
          </p:cNvPicPr>
          <p:nvPr userDrawn="1"/>
        </p:nvPicPr>
        <p:blipFill>
          <a:blip r:embed="rId2"/>
          <a:srcRect/>
          <a:stretch/>
        </p:blipFill>
        <p:spPr>
          <a:xfrm>
            <a:off x="586390" y="6310858"/>
            <a:ext cx="364100" cy="364100"/>
          </a:xfrm>
          <a:prstGeom prst="rect">
            <a:avLst/>
          </a:prstGeom>
        </p:spPr>
      </p:pic>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GB" dirty="0"/>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a:extLst>
              <a:ext uri="{FF2B5EF4-FFF2-40B4-BE49-F238E27FC236}">
                <a16:creationId xmlns:a16="http://schemas.microsoft.com/office/drawing/2014/main" id="{C7DC115D-B909-EA48-A10B-37E0F386FA3A}"/>
              </a:ext>
            </a:extLst>
          </p:cNvPr>
          <p:cNvPicPr>
            <a:picLocks noChangeAspect="1"/>
          </p:cNvPicPr>
          <p:nvPr userDrawn="1"/>
        </p:nvPicPr>
        <p:blipFill>
          <a:blip r:embed="rId3"/>
          <a:srcRect/>
          <a:stretch/>
        </p:blipFill>
        <p:spPr>
          <a:xfrm>
            <a:off x="676618" y="6038101"/>
            <a:ext cx="584392" cy="584392"/>
          </a:xfrm>
          <a:prstGeom prst="rect">
            <a:avLst/>
          </a:prstGeom>
        </p:spPr>
      </p:pic>
    </p:spTree>
    <p:extLst>
      <p:ext uri="{BB962C8B-B14F-4D97-AF65-F5344CB8AC3E}">
        <p14:creationId xmlns:p14="http://schemas.microsoft.com/office/powerpoint/2010/main" val="2203321026"/>
      </p:ext>
    </p:extLst>
  </p:cSld>
  <p:clrMapOvr>
    <a:masterClrMapping/>
  </p:clrMapOvr>
  <p:transition>
    <p:fade/>
  </p:transition>
  <p:extLst>
    <p:ext uri="{DCECCB84-F9BA-43D5-87BE-67443E8EF086}">
      <p15:sldGuideLst xmlns:p15="http://schemas.microsoft.com/office/powerpoint/2012/main">
        <p15:guide id="2" pos="3359"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9" pos="2993" userDrawn="1">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Photo ">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849CE94-4896-DD4F-8977-17C107DDE130}"/>
              </a:ext>
            </a:extLst>
          </p:cNvPr>
          <p:cNvSpPr>
            <a:spLocks noGrp="1"/>
          </p:cNvSpPr>
          <p:nvPr>
            <p:ph type="pic" sz="quarter" idx="10"/>
          </p:nvPr>
        </p:nvSpPr>
        <p:spPr>
          <a:xfrm>
            <a:off x="0" y="0"/>
            <a:ext cx="12192000" cy="6858000"/>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algn="ctr">
              <a:defRPr sz="3200" b="1">
                <a:solidFill>
                  <a:schemeClr val="bg1"/>
                </a:solidFill>
              </a:defRPr>
            </a:lvl1pPr>
          </a:lstStyle>
          <a:p>
            <a:endParaRPr lang="en-HR" dirty="0"/>
          </a:p>
          <a:p>
            <a:endParaRPr lang="en-HR" dirty="0"/>
          </a:p>
          <a:p>
            <a:endParaRPr lang="en-HR" dirty="0"/>
          </a:p>
          <a:p>
            <a:endParaRPr lang="en-HR" dirty="0"/>
          </a:p>
          <a:p>
            <a:endParaRPr lang="en-HR" dirty="0"/>
          </a:p>
          <a:p>
            <a:endParaRPr lang="en-HR" dirty="0"/>
          </a:p>
          <a:p>
            <a:endParaRPr lang="en-HR" dirty="0"/>
          </a:p>
          <a:p>
            <a:r>
              <a:rPr lang="en-HR" dirty="0"/>
              <a:t>Click to add picture</a:t>
            </a:r>
          </a:p>
        </p:txBody>
      </p:sp>
    </p:spTree>
    <p:extLst>
      <p:ext uri="{BB962C8B-B14F-4D97-AF65-F5344CB8AC3E}">
        <p14:creationId xmlns:p14="http://schemas.microsoft.com/office/powerpoint/2010/main" val="27015746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3" name="Picture Placeholder 23">
            <a:extLst>
              <a:ext uri="{FF2B5EF4-FFF2-40B4-BE49-F238E27FC236}">
                <a16:creationId xmlns:a16="http://schemas.microsoft.com/office/drawing/2014/main" id="{B7A55722-E12E-4745-97D0-C6FE2ABF19F1}"/>
              </a:ext>
            </a:extLst>
          </p:cNvPr>
          <p:cNvSpPr>
            <a:spLocks noGrp="1"/>
          </p:cNvSpPr>
          <p:nvPr>
            <p:ph type="pic" sz="quarter" idx="13" hasCustomPrompt="1"/>
          </p:nvPr>
        </p:nvSpPr>
        <p:spPr>
          <a:xfrm>
            <a:off x="912814" y="2193749"/>
            <a:ext cx="3314820" cy="2992123"/>
          </a:xfrm>
          <a:custGeom>
            <a:avLst/>
            <a:gdLst>
              <a:gd name="connsiteX0" fmla="*/ 0 w 1800000"/>
              <a:gd name="connsiteY0" fmla="*/ 0 h 1800000"/>
              <a:gd name="connsiteX1" fmla="*/ 1800000 w 1800000"/>
              <a:gd name="connsiteY1" fmla="*/ 0 h 1800000"/>
              <a:gd name="connsiteX2" fmla="*/ 1800000 w 1800000"/>
              <a:gd name="connsiteY2" fmla="*/ 1800000 h 1800000"/>
              <a:gd name="connsiteX3" fmla="*/ 0 w 1800000"/>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1800000" h="1800000">
                <a:moveTo>
                  <a:pt x="0" y="0"/>
                </a:moveTo>
                <a:lnTo>
                  <a:pt x="1800000" y="0"/>
                </a:lnTo>
                <a:lnTo>
                  <a:pt x="1800000" y="1800000"/>
                </a:lnTo>
                <a:lnTo>
                  <a:pt x="0" y="180000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txBody>
          <a:bodyPr wrap="square">
            <a:noAutofit/>
          </a:bodyPr>
          <a:lstStyle>
            <a:lvl1pPr marL="0" indent="0" algn="ctr">
              <a:buNone/>
              <a:defRPr sz="1200" baseline="0"/>
            </a:lvl1pPr>
          </a:lstStyle>
          <a:p>
            <a:r>
              <a:rPr lang="en-US" dirty="0"/>
              <a:t>Add your image here [Drag and Drop]</a:t>
            </a:r>
          </a:p>
        </p:txBody>
      </p:sp>
      <p:sp>
        <p:nvSpPr>
          <p:cNvPr id="14" name="Picture Placeholder 13">
            <a:extLst>
              <a:ext uri="{FF2B5EF4-FFF2-40B4-BE49-F238E27FC236}">
                <a16:creationId xmlns:a16="http://schemas.microsoft.com/office/drawing/2014/main" id="{A38D8DC2-3DFD-CF46-9521-01551DFF0AEB}"/>
              </a:ext>
            </a:extLst>
          </p:cNvPr>
          <p:cNvSpPr>
            <a:spLocks noGrp="1"/>
          </p:cNvSpPr>
          <p:nvPr>
            <p:ph type="pic" sz="quarter" idx="14" hasCustomPrompt="1"/>
          </p:nvPr>
        </p:nvSpPr>
        <p:spPr>
          <a:xfrm>
            <a:off x="4435523" y="2193749"/>
            <a:ext cx="3314820" cy="2992123"/>
          </a:xfrm>
          <a:custGeom>
            <a:avLst/>
            <a:gdLst>
              <a:gd name="connsiteX0" fmla="*/ 0 w 1800000"/>
              <a:gd name="connsiteY0" fmla="*/ 0 h 1800000"/>
              <a:gd name="connsiteX1" fmla="*/ 1800000 w 1800000"/>
              <a:gd name="connsiteY1" fmla="*/ 0 h 1800000"/>
              <a:gd name="connsiteX2" fmla="*/ 1800000 w 1800000"/>
              <a:gd name="connsiteY2" fmla="*/ 1800000 h 1800000"/>
              <a:gd name="connsiteX3" fmla="*/ 0 w 1800000"/>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1800000" h="1800000">
                <a:moveTo>
                  <a:pt x="0" y="0"/>
                </a:moveTo>
                <a:lnTo>
                  <a:pt x="1800000" y="0"/>
                </a:lnTo>
                <a:lnTo>
                  <a:pt x="1800000" y="1800000"/>
                </a:lnTo>
                <a:lnTo>
                  <a:pt x="0" y="180000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txBody>
          <a:bodyPr wrap="square">
            <a:noAutofit/>
          </a:bodyPr>
          <a:lstStyle>
            <a:lvl1pPr marL="0" indent="0" algn="ctr">
              <a:buNone/>
              <a:defRPr sz="1200" baseline="0"/>
            </a:lvl1pPr>
          </a:lstStyle>
          <a:p>
            <a:r>
              <a:rPr lang="en-US"/>
              <a:t>Add your image here [Drag and Drop]</a:t>
            </a:r>
          </a:p>
        </p:txBody>
      </p:sp>
      <p:sp>
        <p:nvSpPr>
          <p:cNvPr id="15" name="Picture Placeholder 14">
            <a:extLst>
              <a:ext uri="{FF2B5EF4-FFF2-40B4-BE49-F238E27FC236}">
                <a16:creationId xmlns:a16="http://schemas.microsoft.com/office/drawing/2014/main" id="{813955EB-D48F-F640-BE35-EB01D83FB722}"/>
              </a:ext>
            </a:extLst>
          </p:cNvPr>
          <p:cNvSpPr>
            <a:spLocks noGrp="1"/>
          </p:cNvSpPr>
          <p:nvPr>
            <p:ph type="pic" sz="quarter" idx="15" hasCustomPrompt="1"/>
          </p:nvPr>
        </p:nvSpPr>
        <p:spPr>
          <a:xfrm>
            <a:off x="7958232" y="2193749"/>
            <a:ext cx="3314820" cy="2992123"/>
          </a:xfrm>
          <a:custGeom>
            <a:avLst/>
            <a:gdLst>
              <a:gd name="connsiteX0" fmla="*/ 0 w 1800000"/>
              <a:gd name="connsiteY0" fmla="*/ 0 h 1800000"/>
              <a:gd name="connsiteX1" fmla="*/ 1800000 w 1800000"/>
              <a:gd name="connsiteY1" fmla="*/ 0 h 1800000"/>
              <a:gd name="connsiteX2" fmla="*/ 1800000 w 1800000"/>
              <a:gd name="connsiteY2" fmla="*/ 1800000 h 1800000"/>
              <a:gd name="connsiteX3" fmla="*/ 0 w 1800000"/>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1800000" h="1800000">
                <a:moveTo>
                  <a:pt x="0" y="0"/>
                </a:moveTo>
                <a:lnTo>
                  <a:pt x="1800000" y="0"/>
                </a:lnTo>
                <a:lnTo>
                  <a:pt x="1800000" y="1800000"/>
                </a:lnTo>
                <a:lnTo>
                  <a:pt x="0" y="180000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txBody>
          <a:bodyPr wrap="square">
            <a:noAutofit/>
          </a:bodyPr>
          <a:lstStyle>
            <a:lvl1pPr marL="0" indent="0" algn="ctr">
              <a:buNone/>
              <a:defRPr sz="1200" baseline="0"/>
            </a:lvl1pPr>
          </a:lstStyle>
          <a:p>
            <a:r>
              <a:rPr lang="en-US"/>
              <a:t>Add your image here [Drag and Drop]</a:t>
            </a:r>
          </a:p>
        </p:txBody>
      </p:sp>
      <p:sp>
        <p:nvSpPr>
          <p:cNvPr id="9" name="Text Placeholder 2">
            <a:extLst>
              <a:ext uri="{FF2B5EF4-FFF2-40B4-BE49-F238E27FC236}">
                <a16:creationId xmlns:a16="http://schemas.microsoft.com/office/drawing/2014/main" id="{0AA7416A-763F-E54E-AD0C-CB78DA3D1772}"/>
              </a:ext>
            </a:extLst>
          </p:cNvPr>
          <p:cNvSpPr>
            <a:spLocks noGrp="1"/>
          </p:cNvSpPr>
          <p:nvPr>
            <p:ph type="body" sz="quarter" idx="10" hasCustomPrompt="1"/>
          </p:nvPr>
        </p:nvSpPr>
        <p:spPr>
          <a:xfrm>
            <a:off x="765178" y="264103"/>
            <a:ext cx="10664822" cy="615553"/>
          </a:xfrm>
          <a:prstGeom prst="rect">
            <a:avLst/>
          </a:prstGeom>
        </p:spPr>
        <p:txBody>
          <a:bodyPr anchor="ctr"/>
          <a:lstStyle>
            <a:lvl1pPr marL="0" indent="0" algn="ctr">
              <a:lnSpc>
                <a:spcPct val="100000"/>
              </a:lnSpc>
              <a:buNone/>
              <a:defRPr sz="4000" b="0">
                <a:solidFill>
                  <a:schemeClr val="accent2"/>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Title</a:t>
            </a:r>
          </a:p>
        </p:txBody>
      </p:sp>
      <p:sp>
        <p:nvSpPr>
          <p:cNvPr id="10" name="Text Placeholder 6">
            <a:extLst>
              <a:ext uri="{FF2B5EF4-FFF2-40B4-BE49-F238E27FC236}">
                <a16:creationId xmlns:a16="http://schemas.microsoft.com/office/drawing/2014/main" id="{E4B3E4FD-769E-B84A-834C-0212AAE99A7A}"/>
              </a:ext>
            </a:extLst>
          </p:cNvPr>
          <p:cNvSpPr>
            <a:spLocks noGrp="1"/>
          </p:cNvSpPr>
          <p:nvPr>
            <p:ph type="body" sz="quarter" idx="11"/>
          </p:nvPr>
        </p:nvSpPr>
        <p:spPr>
          <a:xfrm>
            <a:off x="760522" y="928650"/>
            <a:ext cx="10664822" cy="430887"/>
          </a:xfrm>
          <a:prstGeom prst="rect">
            <a:avLst/>
          </a:prstGeom>
          <a:noFill/>
        </p:spPr>
        <p:txBody>
          <a:bodyPr anchor="ctr"/>
          <a:lstStyle>
            <a:lvl1pPr marL="228600" marR="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300" b="0" spc="0">
                <a:solidFill>
                  <a:schemeClr val="tx1"/>
                </a:solidFill>
                <a:latin typeface="+mj-lt"/>
              </a:defRPr>
            </a:lvl1pPr>
            <a:lvl2pPr>
              <a:defRPr sz="2400"/>
            </a:lvl2pPr>
            <a:lvl3pPr>
              <a:defRPr sz="2600"/>
            </a:lvl3pPr>
            <a:lvl4pPr>
              <a:defRPr sz="2800"/>
            </a:lvl4pPr>
            <a:lvl5pPr>
              <a:defRPr sz="3400"/>
            </a:lvl5pPr>
            <a:lvl6pPr>
              <a:defRPr sz="2800"/>
            </a:lvl6pPr>
            <a:lvl7pPr>
              <a:defRPr sz="2800"/>
            </a:lvl7pPr>
            <a:lvl8pPr algn="r">
              <a:buNone/>
              <a:defRPr/>
            </a:lvl8pPr>
          </a:lstStyle>
          <a:p>
            <a:pPr marL="3497783" marR="0" lvl="7"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GB"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Click to edit Master text styles</a:t>
            </a:r>
          </a:p>
        </p:txBody>
      </p:sp>
      <p:pic>
        <p:nvPicPr>
          <p:cNvPr id="8" name="Picture 7">
            <a:extLst>
              <a:ext uri="{FF2B5EF4-FFF2-40B4-BE49-F238E27FC236}">
                <a16:creationId xmlns:a16="http://schemas.microsoft.com/office/drawing/2014/main" id="{DF5236A4-10F5-E244-BA93-DF35A08EB01D}"/>
              </a:ext>
            </a:extLst>
          </p:cNvPr>
          <p:cNvPicPr>
            <a:picLocks noChangeAspect="1"/>
          </p:cNvPicPr>
          <p:nvPr userDrawn="1"/>
        </p:nvPicPr>
        <p:blipFill>
          <a:blip r:embed="rId3"/>
          <a:srcRect/>
          <a:stretch/>
        </p:blipFill>
        <p:spPr>
          <a:xfrm>
            <a:off x="676618" y="6038101"/>
            <a:ext cx="584392" cy="584392"/>
          </a:xfrm>
          <a:prstGeom prst="rect">
            <a:avLst/>
          </a:prstGeom>
        </p:spPr>
      </p:pic>
    </p:spTree>
    <p:extLst>
      <p:ext uri="{BB962C8B-B14F-4D97-AF65-F5344CB8AC3E}">
        <p14:creationId xmlns:p14="http://schemas.microsoft.com/office/powerpoint/2010/main" val="4257333352"/>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D3C203B-3C30-BE44-8585-84A27F52C8F8}"/>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80B941-6869-B54C-B830-3F292D1CCAD5}"/>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bg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7D28D9-AE32-4543-A752-6B3F92F6DCD5}"/>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elcome slide 2">
    <p:bg>
      <p:bgPr>
        <a:solidFill>
          <a:srgbClr val="0D0D0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AD3CDE-5E10-404E-8D77-E831E4100A39}"/>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3288841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64375E-C454-9B41-849F-5D112B94AFEB}"/>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785D3F-D89B-C645-91FB-A0DF155F3B8C}"/>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52E244-F08A-0D42-9B79-618BCCB28E3B}"/>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793420375"/>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52E244-F08A-0D42-9B79-618BCCB28E3B}"/>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3360487666"/>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0AEC0B-11BC-1547-B56F-B23F987760FB}"/>
              </a:ext>
            </a:extLst>
          </p:cNvPr>
          <p:cNvPicPr>
            <a:picLocks noChangeAspect="1"/>
          </p:cNvPicPr>
          <p:nvPr userDrawn="1"/>
        </p:nvPicPr>
        <p:blipFill>
          <a:blip r:embed="rId2"/>
          <a:srcRect/>
          <a:stretch/>
        </p:blipFill>
        <p:spPr>
          <a:xfrm>
            <a:off x="0" y="0"/>
            <a:ext cx="12192000" cy="6858000"/>
          </a:xfrm>
          <a:prstGeom prst="rect">
            <a:avLst/>
          </a:prstGeom>
        </p:spPr>
      </p:pic>
      <p:sp>
        <p:nvSpPr>
          <p:cNvPr id="6" name="Text Placeholder 3">
            <a:extLst>
              <a:ext uri="{FF2B5EF4-FFF2-40B4-BE49-F238E27FC236}">
                <a16:creationId xmlns:a16="http://schemas.microsoft.com/office/drawing/2014/main" id="{CF3AE5F8-88EF-D741-BC59-8A5FE45AA6E3}"/>
              </a:ext>
            </a:extLst>
          </p:cNvPr>
          <p:cNvSpPr>
            <a:spLocks noGrp="1"/>
          </p:cNvSpPr>
          <p:nvPr>
            <p:ph type="body" sz="quarter" idx="10" hasCustomPrompt="1"/>
          </p:nvPr>
        </p:nvSpPr>
        <p:spPr>
          <a:xfrm>
            <a:off x="3771900" y="3114274"/>
            <a:ext cx="4648200" cy="629453"/>
          </a:xfrm>
        </p:spPr>
        <p:txBody>
          <a:bodyPr anchor="ctr"/>
          <a:lstStyle>
            <a:lvl1pPr marL="0" indent="0" algn="r">
              <a:buNone/>
              <a:defRPr sz="3200" b="1" i="0" spc="0">
                <a:latin typeface="Segoe UI Semibold" panose="020B0502040204020203" pitchFamily="34" charset="0"/>
                <a:cs typeface="Segoe UI Semibold" panose="020B0502040204020203" pitchFamily="34" charset="0"/>
              </a:defRPr>
            </a:lvl1pPr>
          </a:lstStyle>
          <a:p>
            <a:pPr lvl="0"/>
            <a:r>
              <a:rPr lang="en-GB" dirty="0"/>
              <a:t>THANK YOU MESSAGE.</a:t>
            </a:r>
          </a:p>
        </p:txBody>
      </p:sp>
    </p:spTree>
    <p:extLst>
      <p:ext uri="{BB962C8B-B14F-4D97-AF65-F5344CB8AC3E}">
        <p14:creationId xmlns:p14="http://schemas.microsoft.com/office/powerpoint/2010/main" val="1660899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0AEC0B-11BC-1547-B56F-B23F987760FB}"/>
              </a:ext>
            </a:extLst>
          </p:cNvPr>
          <p:cNvPicPr>
            <a:picLocks noChangeAspect="1"/>
          </p:cNvPicPr>
          <p:nvPr userDrawn="1"/>
        </p:nvPicPr>
        <p:blipFill>
          <a:blip r:embed="rId2"/>
          <a:srcRect/>
          <a:stretch/>
        </p:blipFill>
        <p:spPr>
          <a:xfrm>
            <a:off x="0" y="0"/>
            <a:ext cx="12192000" cy="6858000"/>
          </a:xfrm>
          <a:prstGeom prst="rect">
            <a:avLst/>
          </a:prstGeom>
        </p:spPr>
      </p:pic>
      <p:sp>
        <p:nvSpPr>
          <p:cNvPr id="6" name="Text Placeholder 3">
            <a:extLst>
              <a:ext uri="{FF2B5EF4-FFF2-40B4-BE49-F238E27FC236}">
                <a16:creationId xmlns:a16="http://schemas.microsoft.com/office/drawing/2014/main" id="{CF3AE5F8-88EF-D741-BC59-8A5FE45AA6E3}"/>
              </a:ext>
            </a:extLst>
          </p:cNvPr>
          <p:cNvSpPr>
            <a:spLocks noGrp="1"/>
          </p:cNvSpPr>
          <p:nvPr>
            <p:ph type="body" sz="quarter" idx="10" hasCustomPrompt="1"/>
          </p:nvPr>
        </p:nvSpPr>
        <p:spPr>
          <a:xfrm>
            <a:off x="3771900" y="3114274"/>
            <a:ext cx="4648200" cy="629453"/>
          </a:xfrm>
        </p:spPr>
        <p:txBody>
          <a:bodyPr anchor="ctr"/>
          <a:lstStyle>
            <a:lvl1pPr marL="0" indent="0" algn="r">
              <a:buNone/>
              <a:defRPr sz="3200" b="1" i="0" spc="0">
                <a:latin typeface="Segoe UI Semibold" panose="020B0502040204020203" pitchFamily="34" charset="0"/>
                <a:cs typeface="Segoe UI Semibold" panose="020B0502040204020203" pitchFamily="34" charset="0"/>
              </a:defRPr>
            </a:lvl1pPr>
          </a:lstStyle>
          <a:p>
            <a:pPr lvl="0"/>
            <a:r>
              <a:rPr lang="en-GB" dirty="0"/>
              <a:t>THANK YOU MESSAGE.</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6217D-BB63-4DE9-9BCE-891A1FBFFA26}"/>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43EF8409-5C78-424E-AF51-75285DFD3B32}"/>
              </a:ext>
            </a:extLst>
          </p:cNvPr>
          <p:cNvSpPr>
            <a:spLocks noGrp="1"/>
          </p:cNvSpPr>
          <p:nvPr>
            <p:ph idx="1"/>
          </p:nvPr>
        </p:nvSpPr>
        <p:spPr>
          <a:xfrm>
            <a:off x="838200" y="1825625"/>
            <a:ext cx="10515600" cy="42243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Tree>
    <p:extLst>
      <p:ext uri="{BB962C8B-B14F-4D97-AF65-F5344CB8AC3E}">
        <p14:creationId xmlns:p14="http://schemas.microsoft.com/office/powerpoint/2010/main" val="3058328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1">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4445808-4074-B94B-A4BC-32B49477B0C7}"/>
              </a:ext>
            </a:extLst>
          </p:cNvPr>
          <p:cNvPicPr>
            <a:picLocks noChangeAspect="1"/>
          </p:cNvPicPr>
          <p:nvPr userDrawn="1"/>
        </p:nvPicPr>
        <p:blipFill>
          <a:blip r:embed="rId2"/>
          <a:srcRect/>
          <a:stretch/>
        </p:blipFill>
        <p:spPr>
          <a:xfrm>
            <a:off x="0" y="0"/>
            <a:ext cx="6858000" cy="6858000"/>
          </a:xfrm>
          <a:prstGeom prst="rect">
            <a:avLst/>
          </a:prstGeom>
        </p:spPr>
      </p:pic>
      <p:sp>
        <p:nvSpPr>
          <p:cNvPr id="4" name="Text Placeholder 3">
            <a:extLst>
              <a:ext uri="{FF2B5EF4-FFF2-40B4-BE49-F238E27FC236}">
                <a16:creationId xmlns:a16="http://schemas.microsoft.com/office/drawing/2014/main" id="{6BB10E75-9523-9041-95F0-DC72EB503E97}"/>
              </a:ext>
            </a:extLst>
          </p:cNvPr>
          <p:cNvSpPr>
            <a:spLocks noGrp="1"/>
          </p:cNvSpPr>
          <p:nvPr>
            <p:ph type="body" sz="quarter" idx="10" hasCustomPrompt="1"/>
          </p:nvPr>
        </p:nvSpPr>
        <p:spPr>
          <a:xfrm>
            <a:off x="7586727" y="2564065"/>
            <a:ext cx="4008437" cy="1107996"/>
          </a:xfrm>
        </p:spPr>
        <p:txBody>
          <a:bodyPr/>
          <a:lstStyle>
            <a:lvl1pPr marL="0" marR="0" indent="0" algn="l" defTabSz="932742" rtl="0" eaLnBrk="1" fontAlgn="auto" latinLnBrk="0" hangingPunct="1">
              <a:lnSpc>
                <a:spcPct val="100000"/>
              </a:lnSpc>
              <a:spcBef>
                <a:spcPct val="0"/>
              </a:spcBef>
              <a:spcAft>
                <a:spcPts val="0"/>
              </a:spcAft>
              <a:buClrTx/>
              <a:buSzTx/>
              <a:buFontTx/>
              <a:buNone/>
              <a:tabLst/>
              <a:defRPr sz="3600" b="1" i="0">
                <a:latin typeface="Segoe UI" panose="020B0502040204020203" pitchFamily="34" charset="0"/>
                <a:cs typeface="Segoe UI" panose="020B0502040204020203" pitchFamily="34" charset="0"/>
              </a:defRPr>
            </a:lvl1pPr>
            <a:lvl2pPr>
              <a:buNone/>
              <a:defRPr/>
            </a:lvl2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1" i="0" u="none" strike="noStrike" kern="1200" cap="none" spc="-50" normalizeH="0" baseline="0" noProof="0" dirty="0">
                <a:ln w="3175">
                  <a:noFill/>
                </a:ln>
                <a:solidFill>
                  <a:srgbClr val="1A1A1A"/>
                </a:solidFill>
                <a:effectLst/>
                <a:uLnTx/>
                <a:uFillTx/>
                <a:latin typeface="Segoe UI Semibold"/>
                <a:ea typeface="+mn-ea"/>
                <a:cs typeface="Segoe UI" pitchFamily="34" charset="0"/>
              </a:rPr>
              <a:t>Event name or presentation title </a:t>
            </a:r>
          </a:p>
        </p:txBody>
      </p:sp>
      <p:sp>
        <p:nvSpPr>
          <p:cNvPr id="17" name="Text Placeholder 16">
            <a:extLst>
              <a:ext uri="{FF2B5EF4-FFF2-40B4-BE49-F238E27FC236}">
                <a16:creationId xmlns:a16="http://schemas.microsoft.com/office/drawing/2014/main" id="{A9110753-B6A2-F142-88F2-6149B918320E}"/>
              </a:ext>
            </a:extLst>
          </p:cNvPr>
          <p:cNvSpPr>
            <a:spLocks noGrp="1"/>
          </p:cNvSpPr>
          <p:nvPr>
            <p:ph type="body" sz="quarter" idx="11" hasCustomPrompt="1"/>
          </p:nvPr>
        </p:nvSpPr>
        <p:spPr>
          <a:xfrm>
            <a:off x="7586727" y="3965687"/>
            <a:ext cx="4087812" cy="307777"/>
          </a:xfrm>
        </p:spPr>
        <p:txBody>
          <a:bodyPr/>
          <a:lstStyle>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lvl2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1A1A1A"/>
                </a:solidFill>
                <a:effectLst/>
                <a:uLnTx/>
                <a:uFillTx/>
                <a:latin typeface="+mn-lt"/>
                <a:ea typeface="+mn-ea"/>
                <a:cs typeface="Segoe UI" panose="020B0502040204020203" pitchFamily="34" charset="0"/>
              </a:rPr>
              <a:t>Speaker name or subtitle</a:t>
            </a:r>
          </a:p>
        </p:txBody>
      </p:sp>
    </p:spTree>
    <p:extLst>
      <p:ext uri="{BB962C8B-B14F-4D97-AF65-F5344CB8AC3E}">
        <p14:creationId xmlns:p14="http://schemas.microsoft.com/office/powerpoint/2010/main" val="2829288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4445808-4074-B94B-A4BC-32B49477B0C7}"/>
              </a:ext>
            </a:extLst>
          </p:cNvPr>
          <p:cNvPicPr>
            <a:picLocks noChangeAspect="1"/>
          </p:cNvPicPr>
          <p:nvPr userDrawn="1"/>
        </p:nvPicPr>
        <p:blipFill>
          <a:blip r:embed="rId2"/>
          <a:srcRect/>
          <a:stretch/>
        </p:blipFill>
        <p:spPr>
          <a:xfrm>
            <a:off x="0" y="0"/>
            <a:ext cx="6858000" cy="6858000"/>
          </a:xfrm>
          <a:prstGeom prst="rect">
            <a:avLst/>
          </a:prstGeom>
        </p:spPr>
      </p:pic>
      <p:sp>
        <p:nvSpPr>
          <p:cNvPr id="4" name="Text Placeholder 3">
            <a:extLst>
              <a:ext uri="{FF2B5EF4-FFF2-40B4-BE49-F238E27FC236}">
                <a16:creationId xmlns:a16="http://schemas.microsoft.com/office/drawing/2014/main" id="{6BB10E75-9523-9041-95F0-DC72EB503E97}"/>
              </a:ext>
            </a:extLst>
          </p:cNvPr>
          <p:cNvSpPr>
            <a:spLocks noGrp="1"/>
          </p:cNvSpPr>
          <p:nvPr>
            <p:ph type="body" sz="quarter" idx="10" hasCustomPrompt="1"/>
          </p:nvPr>
        </p:nvSpPr>
        <p:spPr>
          <a:xfrm>
            <a:off x="7586727" y="2564065"/>
            <a:ext cx="4008437" cy="1107996"/>
          </a:xfrm>
        </p:spPr>
        <p:txBody>
          <a:bodyPr/>
          <a:lstStyle>
            <a:lvl1pPr marL="0" marR="0" indent="0" algn="l" defTabSz="932742" rtl="0" eaLnBrk="1" fontAlgn="auto" latinLnBrk="0" hangingPunct="1">
              <a:lnSpc>
                <a:spcPct val="100000"/>
              </a:lnSpc>
              <a:spcBef>
                <a:spcPct val="0"/>
              </a:spcBef>
              <a:spcAft>
                <a:spcPts val="0"/>
              </a:spcAft>
              <a:buClrTx/>
              <a:buSzTx/>
              <a:buFontTx/>
              <a:buNone/>
              <a:tabLst/>
              <a:defRPr sz="3600" b="1" i="0">
                <a:latin typeface="Segoe UI" panose="020B0502040204020203" pitchFamily="34" charset="0"/>
                <a:cs typeface="Segoe UI" panose="020B0502040204020203" pitchFamily="34" charset="0"/>
              </a:defRPr>
            </a:lvl1pPr>
            <a:lvl2pPr>
              <a:buNone/>
              <a:defRPr/>
            </a:lvl2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1" i="0" u="none" strike="noStrike" kern="1200" cap="none" spc="-50" normalizeH="0" baseline="0" noProof="0" dirty="0">
                <a:ln w="3175">
                  <a:noFill/>
                </a:ln>
                <a:solidFill>
                  <a:srgbClr val="1A1A1A"/>
                </a:solidFill>
                <a:effectLst/>
                <a:uLnTx/>
                <a:uFillTx/>
                <a:latin typeface="Segoe UI Semibold"/>
                <a:ea typeface="+mn-ea"/>
                <a:cs typeface="Segoe UI" pitchFamily="34" charset="0"/>
              </a:rPr>
              <a:t>Event name or presentation title </a:t>
            </a:r>
          </a:p>
        </p:txBody>
      </p:sp>
      <p:sp>
        <p:nvSpPr>
          <p:cNvPr id="17" name="Text Placeholder 16">
            <a:extLst>
              <a:ext uri="{FF2B5EF4-FFF2-40B4-BE49-F238E27FC236}">
                <a16:creationId xmlns:a16="http://schemas.microsoft.com/office/drawing/2014/main" id="{A9110753-B6A2-F142-88F2-6149B918320E}"/>
              </a:ext>
            </a:extLst>
          </p:cNvPr>
          <p:cNvSpPr>
            <a:spLocks noGrp="1"/>
          </p:cNvSpPr>
          <p:nvPr>
            <p:ph type="body" sz="quarter" idx="11" hasCustomPrompt="1"/>
          </p:nvPr>
        </p:nvSpPr>
        <p:spPr>
          <a:xfrm>
            <a:off x="7586727" y="3965687"/>
            <a:ext cx="4087812" cy="307777"/>
          </a:xfrm>
        </p:spPr>
        <p:txBody>
          <a:bodyPr/>
          <a:lstStyle>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lvl2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1A1A1A"/>
                </a:solidFill>
                <a:effectLst/>
                <a:uLnTx/>
                <a:uFillTx/>
                <a:latin typeface="+mn-lt"/>
                <a:ea typeface="+mn-ea"/>
                <a:cs typeface="Segoe UI" panose="020B0502040204020203" pitchFamily="34" charset="0"/>
              </a:rPr>
              <a:t>Speaker name or subtitle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A09A67-B572-3244-A390-08310CB2B9AA}"/>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a:xfrm>
            <a:off x="501754" y="2875002"/>
            <a:ext cx="9144000" cy="553998"/>
          </a:xfrm>
          <a:noFill/>
        </p:spPr>
        <p:txBody>
          <a:bodyPr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01754" y="3800474"/>
            <a:ext cx="9144000" cy="307777"/>
          </a:xfrm>
          <a:noFill/>
        </p:spPr>
        <p:txBody>
          <a:bodyPr wrap="square" lIns="0" tIns="0" rIns="0" bIns="0">
            <a:spAutoFit/>
          </a:bodyPr>
          <a:lstStyle>
            <a:lvl1pPr marL="0" indent="0" algn="l">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B6B966-3A02-BF4C-B27A-9F3ACCE06A5C}"/>
              </a:ext>
            </a:extLst>
          </p:cNvPr>
          <p:cNvPicPr>
            <a:picLocks noChangeAspect="1"/>
          </p:cNvPicPr>
          <p:nvPr userDrawn="1"/>
        </p:nvPicPr>
        <p:blipFill>
          <a:blip r:embed="rId2"/>
          <a:src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E56DAC7C-182F-5C46-9807-19A6537E82FB}"/>
              </a:ext>
            </a:extLst>
          </p:cNvPr>
          <p:cNvSpPr>
            <a:spLocks noGrp="1"/>
          </p:cNvSpPr>
          <p:nvPr>
            <p:ph type="title" hasCustomPrompt="1"/>
          </p:nvPr>
        </p:nvSpPr>
        <p:spPr>
          <a:xfrm>
            <a:off x="584200" y="1973938"/>
            <a:ext cx="9144000" cy="553998"/>
          </a:xfrm>
          <a:noFill/>
        </p:spPr>
        <p:txBody>
          <a:bodyPr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dirty="0"/>
              <a:t>Event name or presentation title </a:t>
            </a:r>
          </a:p>
        </p:txBody>
      </p:sp>
      <p:sp>
        <p:nvSpPr>
          <p:cNvPr id="11" name="Text Placeholder 4">
            <a:extLst>
              <a:ext uri="{FF2B5EF4-FFF2-40B4-BE49-F238E27FC236}">
                <a16:creationId xmlns:a16="http://schemas.microsoft.com/office/drawing/2014/main" id="{BBA87077-B7AB-0647-8E46-A7ADECDA056F}"/>
              </a:ext>
            </a:extLst>
          </p:cNvPr>
          <p:cNvSpPr>
            <a:spLocks noGrp="1"/>
          </p:cNvSpPr>
          <p:nvPr>
            <p:ph type="body" sz="quarter" idx="12" hasCustomPrompt="1"/>
          </p:nvPr>
        </p:nvSpPr>
        <p:spPr>
          <a:xfrm>
            <a:off x="584200" y="2899410"/>
            <a:ext cx="9144000"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GB"/>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3" name="Picture 2">
            <a:extLst>
              <a:ext uri="{FF2B5EF4-FFF2-40B4-BE49-F238E27FC236}">
                <a16:creationId xmlns:a16="http://schemas.microsoft.com/office/drawing/2014/main" id="{49735B11-5998-466B-9358-4C374CDB55F0}"/>
              </a:ext>
            </a:extLst>
          </p:cNvPr>
          <p:cNvPicPr>
            <a:picLocks noChangeAspect="1"/>
          </p:cNvPicPr>
          <p:nvPr userDrawn="1"/>
        </p:nvPicPr>
        <p:blipFill>
          <a:blip r:embed="rId2"/>
          <a:srcRect/>
          <a:stretch/>
        </p:blipFill>
        <p:spPr>
          <a:xfrm>
            <a:off x="586390" y="6310858"/>
            <a:ext cx="364100" cy="364100"/>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7" name="Picture 6">
            <a:extLst>
              <a:ext uri="{FF2B5EF4-FFF2-40B4-BE49-F238E27FC236}">
                <a16:creationId xmlns:a16="http://schemas.microsoft.com/office/drawing/2014/main" id="{6A6E35FB-E6E5-524F-B40D-108EA4966531}"/>
              </a:ext>
            </a:extLst>
          </p:cNvPr>
          <p:cNvPicPr>
            <a:picLocks noChangeAspect="1"/>
          </p:cNvPicPr>
          <p:nvPr userDrawn="1"/>
        </p:nvPicPr>
        <p:blipFill>
          <a:blip r:embed="rId2"/>
          <a:srcRect/>
          <a:stretch/>
        </p:blipFill>
        <p:spPr>
          <a:xfrm>
            <a:off x="586390" y="6310858"/>
            <a:ext cx="364100" cy="364100"/>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GB"/>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9" name="Picture 8">
            <a:extLst>
              <a:ext uri="{FF2B5EF4-FFF2-40B4-BE49-F238E27FC236}">
                <a16:creationId xmlns:a16="http://schemas.microsoft.com/office/drawing/2014/main" id="{E683B4CA-9B2A-2B49-9064-C1E69D8C2A70}"/>
              </a:ext>
            </a:extLst>
          </p:cNvPr>
          <p:cNvPicPr>
            <a:picLocks noChangeAspect="1"/>
          </p:cNvPicPr>
          <p:nvPr userDrawn="1"/>
        </p:nvPicPr>
        <p:blipFill>
          <a:blip r:embed="rId2"/>
          <a:srcRect/>
          <a:stretch/>
        </p:blipFill>
        <p:spPr>
          <a:xfrm>
            <a:off x="586390" y="6310858"/>
            <a:ext cx="364100" cy="364100"/>
          </a:xfrm>
          <a:prstGeom prst="rect">
            <a:avLst/>
          </a:prstGeom>
        </p:spPr>
      </p:pic>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GB"/>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80" r:id="rId2"/>
    <p:sldLayoutId id="2147484681" r:id="rId3"/>
    <p:sldLayoutId id="2147484609" r:id="rId4"/>
    <p:sldLayoutId id="2147484577" r:id="rId5"/>
    <p:sldLayoutId id="2147484610" r:id="rId6"/>
    <p:sldLayoutId id="2147484240" r:id="rId7"/>
    <p:sldLayoutId id="2147484241" r:id="rId8"/>
    <p:sldLayoutId id="2147484474" r:id="rId9"/>
    <p:sldLayoutId id="2147484245" r:id="rId10"/>
    <p:sldLayoutId id="2147484247" r:id="rId11"/>
    <p:sldLayoutId id="2147484639" r:id="rId12"/>
    <p:sldLayoutId id="2147484603" r:id="rId13"/>
    <p:sldLayoutId id="2147484573" r:id="rId14"/>
    <p:sldLayoutId id="2147484638" r:id="rId15"/>
    <p:sldLayoutId id="2147484673" r:id="rId16"/>
    <p:sldLayoutId id="2147484249" r:id="rId17"/>
    <p:sldLayoutId id="2147484640" r:id="rId18"/>
    <p:sldLayoutId id="2147484582" r:id="rId19"/>
    <p:sldLayoutId id="2147484584" r:id="rId20"/>
    <p:sldLayoutId id="2147484583" r:id="rId21"/>
    <p:sldLayoutId id="2147484256" r:id="rId22"/>
    <p:sldLayoutId id="2147484678" r:id="rId23"/>
    <p:sldLayoutId id="2147484679" r:id="rId24"/>
    <p:sldLayoutId id="2147484682" r:id="rId25"/>
    <p:sldLayoutId id="2147484299" r:id="rId26"/>
    <p:sldLayoutId id="2147484263" r:id="rId27"/>
    <p:sldLayoutId id="2147484683"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62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390" y="446926"/>
            <a:ext cx="11018520" cy="553998"/>
          </a:xfrm>
        </p:spPr>
        <p:txBody>
          <a:bodyPr/>
          <a:lstStyle/>
          <a:p>
            <a:r>
              <a:rPr lang="sl-SI" dirty="0"/>
              <a:t>Tackling issues</a:t>
            </a:r>
            <a:endParaRPr lang="en-US" dirty="0"/>
          </a:p>
        </p:txBody>
      </p:sp>
      <p:sp>
        <p:nvSpPr>
          <p:cNvPr id="6" name="Text Placeholder 5"/>
          <p:cNvSpPr>
            <a:spLocks noGrp="1"/>
          </p:cNvSpPr>
          <p:nvPr>
            <p:ph type="body" sz="quarter" idx="10"/>
          </p:nvPr>
        </p:nvSpPr>
        <p:spPr>
          <a:xfrm>
            <a:off x="586390" y="1434370"/>
            <a:ext cx="11018520" cy="2499146"/>
          </a:xfrm>
        </p:spPr>
        <p:txBody>
          <a:bodyPr/>
          <a:lstStyle/>
          <a:p>
            <a:pPr>
              <a:buFont typeface="+mj-lt"/>
              <a:buAutoNum type="arabicPeriod"/>
            </a:pPr>
            <a:r>
              <a:rPr lang="sl-SI" dirty="0"/>
              <a:t> </a:t>
            </a:r>
            <a:r>
              <a:rPr lang="en-US" dirty="0"/>
              <a:t>Predicting rare events</a:t>
            </a:r>
          </a:p>
          <a:p>
            <a:pPr>
              <a:buFont typeface="+mj-lt"/>
              <a:buAutoNum type="arabicPeriod"/>
            </a:pPr>
            <a:r>
              <a:rPr lang="sl-SI" dirty="0"/>
              <a:t> </a:t>
            </a:r>
            <a:r>
              <a:rPr lang="en-US" dirty="0"/>
              <a:t>Scheduling the renewables</a:t>
            </a:r>
          </a:p>
          <a:p>
            <a:pPr>
              <a:buFont typeface="+mj-lt"/>
              <a:buAutoNum type="arabicPeriod"/>
            </a:pPr>
            <a:r>
              <a:rPr lang="sl-SI" dirty="0"/>
              <a:t> </a:t>
            </a:r>
            <a:r>
              <a:rPr lang="en-US" dirty="0"/>
              <a:t>Accelerating forestation</a:t>
            </a:r>
            <a:endParaRPr lang="sl-SI" dirty="0"/>
          </a:p>
          <a:p>
            <a:pPr>
              <a:buFont typeface="+mj-lt"/>
              <a:buAutoNum type="arabicPeriod"/>
            </a:pPr>
            <a:r>
              <a:rPr lang="sl-SI" dirty="0"/>
              <a:t> Image analysis and neural networks</a:t>
            </a:r>
          </a:p>
          <a:p>
            <a:endParaRPr lang="en-US" dirty="0"/>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390" y="446926"/>
            <a:ext cx="11018520" cy="553998"/>
          </a:xfrm>
        </p:spPr>
        <p:txBody>
          <a:bodyPr/>
          <a:lstStyle/>
          <a:p>
            <a:r>
              <a:rPr lang="sl-SI" dirty="0"/>
              <a:t>1.1 Predicting rare events</a:t>
            </a:r>
            <a:endParaRPr lang="en-US" dirty="0"/>
          </a:p>
        </p:txBody>
      </p:sp>
      <p:sp>
        <p:nvSpPr>
          <p:cNvPr id="6" name="Text Placeholder 5"/>
          <p:cNvSpPr>
            <a:spLocks noGrp="1"/>
          </p:cNvSpPr>
          <p:nvPr>
            <p:ph type="body" sz="quarter" idx="10"/>
          </p:nvPr>
        </p:nvSpPr>
        <p:spPr>
          <a:xfrm>
            <a:off x="586390" y="1326086"/>
            <a:ext cx="11605610" cy="3964162"/>
          </a:xfrm>
        </p:spPr>
        <p:txBody>
          <a:bodyPr/>
          <a:lstStyle/>
          <a:p>
            <a:r>
              <a:rPr lang="sl-SI" dirty="0"/>
              <a:t>Decision forests</a:t>
            </a:r>
          </a:p>
          <a:p>
            <a:r>
              <a:rPr lang="sl-SI" dirty="0"/>
              <a:t>Numerical simulations</a:t>
            </a:r>
          </a:p>
          <a:p>
            <a:r>
              <a:rPr lang="sl-SI" dirty="0"/>
              <a:t>GBM</a:t>
            </a:r>
          </a:p>
          <a:p>
            <a:r>
              <a:rPr lang="sl-SI" dirty="0"/>
              <a:t>Boosting algorithms for better recall-precision balance (AdaCost, PNRule)</a:t>
            </a:r>
          </a:p>
          <a:p>
            <a:r>
              <a:rPr lang="sl-SI" dirty="0"/>
              <a:t>Corresponding short-term predictions for chaotic systems</a:t>
            </a:r>
          </a:p>
          <a:p>
            <a:r>
              <a:rPr lang="sl-SI" dirty="0"/>
              <a:t>Multifidelity stohastic computational models (HiFi Monte Carlo + LoFi Markov chain)</a:t>
            </a:r>
          </a:p>
          <a:p>
            <a:endParaRPr lang="en-US" dirty="0"/>
          </a:p>
        </p:txBody>
      </p:sp>
      <p:grpSp>
        <p:nvGrpSpPr>
          <p:cNvPr id="15" name="Group 14">
            <a:extLst>
              <a:ext uri="{FF2B5EF4-FFF2-40B4-BE49-F238E27FC236}">
                <a16:creationId xmlns:a16="http://schemas.microsoft.com/office/drawing/2014/main" id="{1C70E21E-E858-4BFC-9A7D-0994C90CC2DA}"/>
              </a:ext>
            </a:extLst>
          </p:cNvPr>
          <p:cNvGrpSpPr/>
          <p:nvPr/>
        </p:nvGrpSpPr>
        <p:grpSpPr>
          <a:xfrm>
            <a:off x="-174609" y="5007950"/>
            <a:ext cx="12751745" cy="1648055"/>
            <a:chOff x="-258830" y="4599602"/>
            <a:chExt cx="12751745" cy="1648055"/>
          </a:xfrm>
        </p:grpSpPr>
        <p:pic>
          <p:nvPicPr>
            <p:cNvPr id="3" name="Picture 2">
              <a:extLst>
                <a:ext uri="{FF2B5EF4-FFF2-40B4-BE49-F238E27FC236}">
                  <a16:creationId xmlns:a16="http://schemas.microsoft.com/office/drawing/2014/main" id="{B5D29FB0-FB4E-4A07-BA28-DD1BB4C5517D}"/>
                </a:ext>
              </a:extLst>
            </p:cNvPr>
            <p:cNvPicPr>
              <a:picLocks noChangeAspect="1"/>
            </p:cNvPicPr>
            <p:nvPr/>
          </p:nvPicPr>
          <p:blipFill>
            <a:blip r:embed="rId3"/>
            <a:stretch>
              <a:fillRect/>
            </a:stretch>
          </p:blipFill>
          <p:spPr>
            <a:xfrm>
              <a:off x="-258830" y="4599602"/>
              <a:ext cx="2419688" cy="1648055"/>
            </a:xfrm>
            <a:prstGeom prst="rect">
              <a:avLst/>
            </a:prstGeom>
          </p:spPr>
        </p:pic>
        <p:pic>
          <p:nvPicPr>
            <p:cNvPr id="5" name="Picture 4">
              <a:extLst>
                <a:ext uri="{FF2B5EF4-FFF2-40B4-BE49-F238E27FC236}">
                  <a16:creationId xmlns:a16="http://schemas.microsoft.com/office/drawing/2014/main" id="{6AC0AF0E-8423-4A3B-8E37-D8AE66EAACE4}"/>
                </a:ext>
              </a:extLst>
            </p:cNvPr>
            <p:cNvPicPr>
              <a:picLocks noChangeAspect="1"/>
            </p:cNvPicPr>
            <p:nvPr/>
          </p:nvPicPr>
          <p:blipFill>
            <a:blip r:embed="rId4"/>
            <a:stretch>
              <a:fillRect/>
            </a:stretch>
          </p:blipFill>
          <p:spPr>
            <a:xfrm>
              <a:off x="2221440" y="4599602"/>
              <a:ext cx="2716239" cy="1648055"/>
            </a:xfrm>
            <a:prstGeom prst="rect">
              <a:avLst/>
            </a:prstGeom>
          </p:spPr>
        </p:pic>
        <p:pic>
          <p:nvPicPr>
            <p:cNvPr id="8" name="Picture 7">
              <a:extLst>
                <a:ext uri="{FF2B5EF4-FFF2-40B4-BE49-F238E27FC236}">
                  <a16:creationId xmlns:a16="http://schemas.microsoft.com/office/drawing/2014/main" id="{853BD183-B615-4AA7-8A16-238CF07004D9}"/>
                </a:ext>
              </a:extLst>
            </p:cNvPr>
            <p:cNvPicPr>
              <a:picLocks noChangeAspect="1"/>
            </p:cNvPicPr>
            <p:nvPr/>
          </p:nvPicPr>
          <p:blipFill>
            <a:blip r:embed="rId5"/>
            <a:stretch>
              <a:fillRect/>
            </a:stretch>
          </p:blipFill>
          <p:spPr>
            <a:xfrm>
              <a:off x="4998261" y="4618654"/>
              <a:ext cx="2572109" cy="1609950"/>
            </a:xfrm>
            <a:prstGeom prst="rect">
              <a:avLst/>
            </a:prstGeom>
          </p:spPr>
        </p:pic>
        <p:pic>
          <p:nvPicPr>
            <p:cNvPr id="12" name="Picture 11">
              <a:extLst>
                <a:ext uri="{FF2B5EF4-FFF2-40B4-BE49-F238E27FC236}">
                  <a16:creationId xmlns:a16="http://schemas.microsoft.com/office/drawing/2014/main" id="{22221874-528A-4591-AAA7-D4DA748F0196}"/>
                </a:ext>
              </a:extLst>
            </p:cNvPr>
            <p:cNvPicPr>
              <a:picLocks noChangeAspect="1"/>
            </p:cNvPicPr>
            <p:nvPr/>
          </p:nvPicPr>
          <p:blipFill>
            <a:blip r:embed="rId6"/>
            <a:stretch>
              <a:fillRect/>
            </a:stretch>
          </p:blipFill>
          <p:spPr>
            <a:xfrm>
              <a:off x="9996590" y="4618653"/>
              <a:ext cx="2496325" cy="1609949"/>
            </a:xfrm>
            <a:prstGeom prst="rect">
              <a:avLst/>
            </a:prstGeom>
          </p:spPr>
        </p:pic>
        <p:pic>
          <p:nvPicPr>
            <p:cNvPr id="14" name="Picture 13">
              <a:extLst>
                <a:ext uri="{FF2B5EF4-FFF2-40B4-BE49-F238E27FC236}">
                  <a16:creationId xmlns:a16="http://schemas.microsoft.com/office/drawing/2014/main" id="{C68B30A4-1B95-422A-B8F1-768A2FE93F08}"/>
                </a:ext>
              </a:extLst>
            </p:cNvPr>
            <p:cNvPicPr>
              <a:picLocks noChangeAspect="1"/>
            </p:cNvPicPr>
            <p:nvPr/>
          </p:nvPicPr>
          <p:blipFill>
            <a:blip r:embed="rId7"/>
            <a:stretch>
              <a:fillRect/>
            </a:stretch>
          </p:blipFill>
          <p:spPr>
            <a:xfrm>
              <a:off x="7630952" y="4618653"/>
              <a:ext cx="2301632" cy="1609949"/>
            </a:xfrm>
            <a:prstGeom prst="rect">
              <a:avLst/>
            </a:prstGeom>
          </p:spPr>
        </p:pic>
      </p:grpSp>
    </p:spTree>
    <p:extLst>
      <p:ext uri="{BB962C8B-B14F-4D97-AF65-F5344CB8AC3E}">
        <p14:creationId xmlns:p14="http://schemas.microsoft.com/office/powerpoint/2010/main" val="4147532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390" y="446926"/>
            <a:ext cx="11018520" cy="553998"/>
          </a:xfrm>
        </p:spPr>
        <p:txBody>
          <a:bodyPr/>
          <a:lstStyle/>
          <a:p>
            <a:r>
              <a:rPr lang="sl-SI" dirty="0"/>
              <a:t>1.2 Scheduling and planning the renewables</a:t>
            </a:r>
            <a:endParaRPr lang="en-US" dirty="0"/>
          </a:p>
        </p:txBody>
      </p:sp>
      <p:sp>
        <p:nvSpPr>
          <p:cNvPr id="6" name="Text Placeholder 5"/>
          <p:cNvSpPr>
            <a:spLocks noGrp="1"/>
          </p:cNvSpPr>
          <p:nvPr>
            <p:ph type="body" sz="quarter" idx="10"/>
          </p:nvPr>
        </p:nvSpPr>
        <p:spPr>
          <a:xfrm>
            <a:off x="586390" y="1326086"/>
            <a:ext cx="11605610" cy="3360920"/>
          </a:xfrm>
        </p:spPr>
        <p:txBody>
          <a:bodyPr/>
          <a:lstStyle/>
          <a:p>
            <a:r>
              <a:rPr lang="sl-SI" dirty="0"/>
              <a:t>Short- and medium-term forecasting of consumption (historical data, physical and image data)</a:t>
            </a:r>
          </a:p>
          <a:p>
            <a:r>
              <a:rPr lang="sl-SI" dirty="0"/>
              <a:t>Decision-focused forecasting</a:t>
            </a:r>
          </a:p>
          <a:p>
            <a:r>
              <a:rPr lang="sl-SI" dirty="0"/>
              <a:t>Reinforcement learning to accomodate system balacing</a:t>
            </a:r>
          </a:p>
          <a:p>
            <a:r>
              <a:rPr lang="sl-SI" dirty="0"/>
              <a:t>Enabling decentralized optimization for solar and wind production using control theory with enforced deep learning</a:t>
            </a:r>
          </a:p>
          <a:p>
            <a:r>
              <a:rPr lang="sl-SI" dirty="0"/>
              <a:t>Wind turbines optimization, Peak-shaving</a:t>
            </a:r>
            <a:endParaRPr lang="en-US" dirty="0"/>
          </a:p>
        </p:txBody>
      </p:sp>
      <p:grpSp>
        <p:nvGrpSpPr>
          <p:cNvPr id="18" name="Group 17">
            <a:extLst>
              <a:ext uri="{FF2B5EF4-FFF2-40B4-BE49-F238E27FC236}">
                <a16:creationId xmlns:a16="http://schemas.microsoft.com/office/drawing/2014/main" id="{03122074-3FAD-4D13-A35D-3EBA8399CD76}"/>
              </a:ext>
            </a:extLst>
          </p:cNvPr>
          <p:cNvGrpSpPr/>
          <p:nvPr/>
        </p:nvGrpSpPr>
        <p:grpSpPr>
          <a:xfrm>
            <a:off x="79760" y="4812676"/>
            <a:ext cx="12112240" cy="1438476"/>
            <a:chOff x="-333324" y="4812676"/>
            <a:chExt cx="12112240" cy="1438476"/>
          </a:xfrm>
        </p:grpSpPr>
        <p:pic>
          <p:nvPicPr>
            <p:cNvPr id="4" name="Picture 3">
              <a:extLst>
                <a:ext uri="{FF2B5EF4-FFF2-40B4-BE49-F238E27FC236}">
                  <a16:creationId xmlns:a16="http://schemas.microsoft.com/office/drawing/2014/main" id="{84F0EA60-42C9-46DF-AEF2-743FEE91C4AF}"/>
                </a:ext>
              </a:extLst>
            </p:cNvPr>
            <p:cNvPicPr>
              <a:picLocks noChangeAspect="1"/>
            </p:cNvPicPr>
            <p:nvPr/>
          </p:nvPicPr>
          <p:blipFill>
            <a:blip r:embed="rId3"/>
            <a:stretch>
              <a:fillRect/>
            </a:stretch>
          </p:blipFill>
          <p:spPr>
            <a:xfrm>
              <a:off x="-333324" y="4812676"/>
              <a:ext cx="2848373" cy="1438476"/>
            </a:xfrm>
            <a:prstGeom prst="rect">
              <a:avLst/>
            </a:prstGeom>
          </p:spPr>
        </p:pic>
        <p:pic>
          <p:nvPicPr>
            <p:cNvPr id="9" name="Picture 8">
              <a:extLst>
                <a:ext uri="{FF2B5EF4-FFF2-40B4-BE49-F238E27FC236}">
                  <a16:creationId xmlns:a16="http://schemas.microsoft.com/office/drawing/2014/main" id="{F61C0F14-6A32-456B-9803-A7C7C7718E5A}"/>
                </a:ext>
              </a:extLst>
            </p:cNvPr>
            <p:cNvPicPr>
              <a:picLocks noChangeAspect="1"/>
            </p:cNvPicPr>
            <p:nvPr/>
          </p:nvPicPr>
          <p:blipFill>
            <a:blip r:embed="rId4"/>
            <a:stretch>
              <a:fillRect/>
            </a:stretch>
          </p:blipFill>
          <p:spPr>
            <a:xfrm>
              <a:off x="2667191" y="4812676"/>
              <a:ext cx="4147601" cy="1438475"/>
            </a:xfrm>
            <a:prstGeom prst="rect">
              <a:avLst/>
            </a:prstGeom>
          </p:spPr>
        </p:pic>
        <p:pic>
          <p:nvPicPr>
            <p:cNvPr id="11" name="Picture 10">
              <a:extLst>
                <a:ext uri="{FF2B5EF4-FFF2-40B4-BE49-F238E27FC236}">
                  <a16:creationId xmlns:a16="http://schemas.microsoft.com/office/drawing/2014/main" id="{5C02955D-7487-401D-A277-E7EF3D9704D1}"/>
                </a:ext>
              </a:extLst>
            </p:cNvPr>
            <p:cNvPicPr>
              <a:picLocks noChangeAspect="1"/>
            </p:cNvPicPr>
            <p:nvPr/>
          </p:nvPicPr>
          <p:blipFill>
            <a:blip r:embed="rId5"/>
            <a:stretch>
              <a:fillRect/>
            </a:stretch>
          </p:blipFill>
          <p:spPr>
            <a:xfrm>
              <a:off x="6966934" y="4812676"/>
              <a:ext cx="2448267" cy="1381318"/>
            </a:xfrm>
            <a:prstGeom prst="rect">
              <a:avLst/>
            </a:prstGeom>
          </p:spPr>
        </p:pic>
        <p:pic>
          <p:nvPicPr>
            <p:cNvPr id="16" name="Picture 15">
              <a:extLst>
                <a:ext uri="{FF2B5EF4-FFF2-40B4-BE49-F238E27FC236}">
                  <a16:creationId xmlns:a16="http://schemas.microsoft.com/office/drawing/2014/main" id="{02312579-4187-4A6D-A974-088C2FA1E34E}"/>
                </a:ext>
              </a:extLst>
            </p:cNvPr>
            <p:cNvPicPr>
              <a:picLocks noChangeAspect="1"/>
            </p:cNvPicPr>
            <p:nvPr/>
          </p:nvPicPr>
          <p:blipFill>
            <a:blip r:embed="rId6"/>
            <a:stretch>
              <a:fillRect/>
            </a:stretch>
          </p:blipFill>
          <p:spPr>
            <a:xfrm>
              <a:off x="9562733" y="4812676"/>
              <a:ext cx="2216183" cy="1357011"/>
            </a:xfrm>
            <a:prstGeom prst="rect">
              <a:avLst/>
            </a:prstGeom>
          </p:spPr>
        </p:pic>
      </p:grpSp>
    </p:spTree>
    <p:extLst>
      <p:ext uri="{BB962C8B-B14F-4D97-AF65-F5344CB8AC3E}">
        <p14:creationId xmlns:p14="http://schemas.microsoft.com/office/powerpoint/2010/main" val="4931797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68A57-A628-4429-B29D-A6445B934607}"/>
              </a:ext>
            </a:extLst>
          </p:cNvPr>
          <p:cNvSpPr>
            <a:spLocks noGrp="1"/>
          </p:cNvSpPr>
          <p:nvPr>
            <p:ph type="title"/>
          </p:nvPr>
        </p:nvSpPr>
        <p:spPr>
          <a:xfrm>
            <a:off x="588263" y="457200"/>
            <a:ext cx="11018520" cy="553998"/>
          </a:xfrm>
        </p:spPr>
        <p:txBody>
          <a:bodyPr/>
          <a:lstStyle/>
          <a:p>
            <a:r>
              <a:rPr lang="sl-SI" dirty="0"/>
              <a:t>1.3 </a:t>
            </a:r>
            <a:r>
              <a:rPr lang="en-US" dirty="0"/>
              <a:t>Accelerating forestation</a:t>
            </a:r>
          </a:p>
        </p:txBody>
      </p:sp>
      <p:sp>
        <p:nvSpPr>
          <p:cNvPr id="3" name="Text Placeholder 2">
            <a:extLst>
              <a:ext uri="{FF2B5EF4-FFF2-40B4-BE49-F238E27FC236}">
                <a16:creationId xmlns:a16="http://schemas.microsoft.com/office/drawing/2014/main" id="{F3F26044-9F4F-42CA-83EF-8856E48DC341}"/>
              </a:ext>
            </a:extLst>
          </p:cNvPr>
          <p:cNvSpPr>
            <a:spLocks noGrp="1"/>
          </p:cNvSpPr>
          <p:nvPr>
            <p:ph type="body" sz="quarter" idx="10"/>
          </p:nvPr>
        </p:nvSpPr>
        <p:spPr>
          <a:xfrm>
            <a:off x="588263" y="1205770"/>
            <a:ext cx="11780200" cy="3533275"/>
          </a:xfrm>
        </p:spPr>
        <p:txBody>
          <a:bodyPr/>
          <a:lstStyle/>
          <a:p>
            <a:r>
              <a:rPr lang="sl-SI" dirty="0"/>
              <a:t>Land abandoment detection (CNN on Landsat or Sentinel)</a:t>
            </a:r>
          </a:p>
          <a:p>
            <a:r>
              <a:rPr lang="sl-SI" dirty="0"/>
              <a:t>Remote sensing for deforestation (Open forrest project)</a:t>
            </a:r>
          </a:p>
          <a:p>
            <a:r>
              <a:rPr lang="sl-SI" dirty="0"/>
              <a:t>Illegal and optimal selective logging </a:t>
            </a:r>
          </a:p>
          <a:p>
            <a:r>
              <a:rPr lang="sl-SI" dirty="0"/>
              <a:t>Mapping plantations and succesional forests (Random Forest, SVM, ANN)</a:t>
            </a:r>
          </a:p>
          <a:p>
            <a:r>
              <a:rPr lang="sl-SI" dirty="0"/>
              <a:t>Remote sensing datasets (Landsat optical data, ALOS/PALSAR L-band, Lidar)</a:t>
            </a:r>
          </a:p>
          <a:p>
            <a:r>
              <a:rPr lang="sl-SI" dirty="0"/>
              <a:t>Canopy height model (CHM)</a:t>
            </a:r>
          </a:p>
          <a:p>
            <a:r>
              <a:rPr lang="sl-SI" dirty="0"/>
              <a:t>Categorization of light detection and ranging vegetation</a:t>
            </a:r>
            <a:endParaRPr lang="en-US" dirty="0"/>
          </a:p>
        </p:txBody>
      </p:sp>
      <p:grpSp>
        <p:nvGrpSpPr>
          <p:cNvPr id="10" name="Group 9">
            <a:extLst>
              <a:ext uri="{FF2B5EF4-FFF2-40B4-BE49-F238E27FC236}">
                <a16:creationId xmlns:a16="http://schemas.microsoft.com/office/drawing/2014/main" id="{981E0D49-62E5-44B0-8E7D-4F271DB51F68}"/>
              </a:ext>
            </a:extLst>
          </p:cNvPr>
          <p:cNvGrpSpPr/>
          <p:nvPr/>
        </p:nvGrpSpPr>
        <p:grpSpPr>
          <a:xfrm>
            <a:off x="1332325" y="4942996"/>
            <a:ext cx="7571044" cy="1457804"/>
            <a:chOff x="93072" y="4742497"/>
            <a:chExt cx="7571044" cy="1457804"/>
          </a:xfrm>
        </p:grpSpPr>
        <p:pic>
          <p:nvPicPr>
            <p:cNvPr id="5" name="Picture 4">
              <a:extLst>
                <a:ext uri="{FF2B5EF4-FFF2-40B4-BE49-F238E27FC236}">
                  <a16:creationId xmlns:a16="http://schemas.microsoft.com/office/drawing/2014/main" id="{E790A805-8F3F-4BD3-AFAD-42606D1C0AD4}"/>
                </a:ext>
              </a:extLst>
            </p:cNvPr>
            <p:cNvPicPr>
              <a:picLocks noChangeAspect="1"/>
            </p:cNvPicPr>
            <p:nvPr/>
          </p:nvPicPr>
          <p:blipFill>
            <a:blip r:embed="rId2"/>
            <a:stretch>
              <a:fillRect/>
            </a:stretch>
          </p:blipFill>
          <p:spPr>
            <a:xfrm>
              <a:off x="93072" y="4742497"/>
              <a:ext cx="2476846" cy="1362265"/>
            </a:xfrm>
            <a:prstGeom prst="rect">
              <a:avLst/>
            </a:prstGeom>
          </p:spPr>
        </p:pic>
        <p:pic>
          <p:nvPicPr>
            <p:cNvPr id="7" name="Picture 6">
              <a:extLst>
                <a:ext uri="{FF2B5EF4-FFF2-40B4-BE49-F238E27FC236}">
                  <a16:creationId xmlns:a16="http://schemas.microsoft.com/office/drawing/2014/main" id="{02479AD4-1A37-4006-8AD5-330327A683FC}"/>
                </a:ext>
              </a:extLst>
            </p:cNvPr>
            <p:cNvPicPr>
              <a:picLocks noChangeAspect="1"/>
            </p:cNvPicPr>
            <p:nvPr/>
          </p:nvPicPr>
          <p:blipFill>
            <a:blip r:embed="rId3"/>
            <a:stretch>
              <a:fillRect/>
            </a:stretch>
          </p:blipFill>
          <p:spPr>
            <a:xfrm>
              <a:off x="2748804" y="4742497"/>
              <a:ext cx="2075860" cy="1392450"/>
            </a:xfrm>
            <a:prstGeom prst="rect">
              <a:avLst/>
            </a:prstGeom>
          </p:spPr>
        </p:pic>
        <p:pic>
          <p:nvPicPr>
            <p:cNvPr id="9" name="Picture 8">
              <a:extLst>
                <a:ext uri="{FF2B5EF4-FFF2-40B4-BE49-F238E27FC236}">
                  <a16:creationId xmlns:a16="http://schemas.microsoft.com/office/drawing/2014/main" id="{B3BAFAC2-B2A2-4719-8B27-0186C0895EB5}"/>
                </a:ext>
              </a:extLst>
            </p:cNvPr>
            <p:cNvPicPr>
              <a:picLocks noChangeAspect="1"/>
            </p:cNvPicPr>
            <p:nvPr/>
          </p:nvPicPr>
          <p:blipFill>
            <a:blip r:embed="rId4"/>
            <a:stretch>
              <a:fillRect/>
            </a:stretch>
          </p:blipFill>
          <p:spPr>
            <a:xfrm>
              <a:off x="4971467" y="4742497"/>
              <a:ext cx="2692649" cy="1457804"/>
            </a:xfrm>
            <a:prstGeom prst="rect">
              <a:avLst/>
            </a:prstGeom>
          </p:spPr>
        </p:pic>
      </p:grpSp>
    </p:spTree>
    <p:extLst>
      <p:ext uri="{BB962C8B-B14F-4D97-AF65-F5344CB8AC3E}">
        <p14:creationId xmlns:p14="http://schemas.microsoft.com/office/powerpoint/2010/main" val="19190534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390" y="446926"/>
            <a:ext cx="11018520" cy="553998"/>
          </a:xfrm>
        </p:spPr>
        <p:txBody>
          <a:bodyPr/>
          <a:lstStyle/>
          <a:p>
            <a:r>
              <a:rPr lang="sl-SI" dirty="0"/>
              <a:t>1.4 Image Analysis</a:t>
            </a:r>
            <a:endParaRPr lang="en-US" dirty="0"/>
          </a:p>
        </p:txBody>
      </p:sp>
      <p:sp>
        <p:nvSpPr>
          <p:cNvPr id="6" name="Text Placeholder 5"/>
          <p:cNvSpPr>
            <a:spLocks noGrp="1"/>
          </p:cNvSpPr>
          <p:nvPr>
            <p:ph type="body" sz="quarter" idx="10"/>
          </p:nvPr>
        </p:nvSpPr>
        <p:spPr>
          <a:xfrm>
            <a:off x="586390" y="1326086"/>
            <a:ext cx="11605610" cy="3163943"/>
          </a:xfrm>
        </p:spPr>
        <p:txBody>
          <a:bodyPr/>
          <a:lstStyle/>
          <a:p>
            <a:r>
              <a:rPr lang="sl-SI" dirty="0"/>
              <a:t>Understanding land and land use attributes</a:t>
            </a:r>
          </a:p>
          <a:p>
            <a:r>
              <a:rPr lang="sl-SI" dirty="0"/>
              <a:t>Machine Learning for Remote sensing</a:t>
            </a:r>
          </a:p>
          <a:p>
            <a:pPr marL="685800" lvl="1" indent="-457200">
              <a:buFont typeface="Arial" panose="020B0604020202020204" pitchFamily="34" charset="0"/>
              <a:buChar char="•"/>
            </a:pPr>
            <a:r>
              <a:rPr lang="sl-SI" dirty="0"/>
              <a:t>	Satellite images</a:t>
            </a:r>
          </a:p>
          <a:p>
            <a:pPr marL="685800" lvl="1" indent="-457200">
              <a:buFont typeface="Arial" panose="020B0604020202020204" pitchFamily="34" charset="0"/>
              <a:buChar char="•"/>
            </a:pPr>
            <a:r>
              <a:rPr lang="sl-SI" dirty="0"/>
              <a:t>	Aerial or drone imagery (LiDAR, color images, etc)</a:t>
            </a:r>
          </a:p>
          <a:p>
            <a:pPr marL="685800" lvl="1" indent="-457200">
              <a:buFont typeface="Arial" panose="020B0604020202020204" pitchFamily="34" charset="0"/>
              <a:buChar char="•"/>
            </a:pPr>
            <a:r>
              <a:rPr lang="sl-SI" dirty="0"/>
              <a:t>	Object detections</a:t>
            </a:r>
          </a:p>
          <a:p>
            <a:pPr marL="685800" lvl="1" indent="-457200">
              <a:buFont typeface="Arial" panose="020B0604020202020204" pitchFamily="34" charset="0"/>
              <a:buChar char="•"/>
            </a:pPr>
            <a:r>
              <a:rPr lang="sl-SI" dirty="0"/>
              <a:t>	Semantic segmentation</a:t>
            </a:r>
          </a:p>
          <a:p>
            <a:pPr marL="685800" lvl="1" indent="-457200">
              <a:buFont typeface="Arial" panose="020B0604020202020204" pitchFamily="34" charset="0"/>
              <a:buChar char="•"/>
            </a:pPr>
            <a:r>
              <a:rPr lang="sl-SI" dirty="0"/>
              <a:t>	Spatio-temporal forecasting</a:t>
            </a:r>
          </a:p>
          <a:p>
            <a:pPr marL="685800" lvl="1" indent="-457200">
              <a:buFont typeface="Arial" panose="020B0604020202020204" pitchFamily="34" charset="0"/>
              <a:buChar char="•"/>
            </a:pPr>
            <a:r>
              <a:rPr lang="sl-SI" dirty="0"/>
              <a:t>	Super-resolutioning or image pixelization</a:t>
            </a:r>
          </a:p>
        </p:txBody>
      </p:sp>
      <p:pic>
        <p:nvPicPr>
          <p:cNvPr id="4" name="Picture 3">
            <a:extLst>
              <a:ext uri="{FF2B5EF4-FFF2-40B4-BE49-F238E27FC236}">
                <a16:creationId xmlns:a16="http://schemas.microsoft.com/office/drawing/2014/main" id="{7FC49664-689B-46B3-8916-1B36090F4605}"/>
              </a:ext>
            </a:extLst>
          </p:cNvPr>
          <p:cNvPicPr>
            <a:picLocks noChangeAspect="1"/>
          </p:cNvPicPr>
          <p:nvPr/>
        </p:nvPicPr>
        <p:blipFill>
          <a:blip r:embed="rId3"/>
          <a:stretch>
            <a:fillRect/>
          </a:stretch>
        </p:blipFill>
        <p:spPr>
          <a:xfrm>
            <a:off x="-421106" y="4874338"/>
            <a:ext cx="2886990" cy="1315152"/>
          </a:xfrm>
          <a:prstGeom prst="rect">
            <a:avLst/>
          </a:prstGeom>
        </p:spPr>
      </p:pic>
      <p:pic>
        <p:nvPicPr>
          <p:cNvPr id="9" name="Picture 8">
            <a:extLst>
              <a:ext uri="{FF2B5EF4-FFF2-40B4-BE49-F238E27FC236}">
                <a16:creationId xmlns:a16="http://schemas.microsoft.com/office/drawing/2014/main" id="{F948049F-49B7-4009-91AA-8FA5848F671F}"/>
              </a:ext>
            </a:extLst>
          </p:cNvPr>
          <p:cNvPicPr>
            <a:picLocks noChangeAspect="1"/>
          </p:cNvPicPr>
          <p:nvPr/>
        </p:nvPicPr>
        <p:blipFill>
          <a:blip r:embed="rId4"/>
          <a:stretch>
            <a:fillRect/>
          </a:stretch>
        </p:blipFill>
        <p:spPr>
          <a:xfrm>
            <a:off x="2687129" y="4874337"/>
            <a:ext cx="2681675" cy="1315151"/>
          </a:xfrm>
          <a:prstGeom prst="rect">
            <a:avLst/>
          </a:prstGeom>
        </p:spPr>
      </p:pic>
      <p:pic>
        <p:nvPicPr>
          <p:cNvPr id="11" name="Picture 10">
            <a:extLst>
              <a:ext uri="{FF2B5EF4-FFF2-40B4-BE49-F238E27FC236}">
                <a16:creationId xmlns:a16="http://schemas.microsoft.com/office/drawing/2014/main" id="{A5C182C3-ACAE-4BED-BE2F-F6A1977BDF73}"/>
              </a:ext>
            </a:extLst>
          </p:cNvPr>
          <p:cNvPicPr>
            <a:picLocks noChangeAspect="1"/>
          </p:cNvPicPr>
          <p:nvPr/>
        </p:nvPicPr>
        <p:blipFill>
          <a:blip r:embed="rId5"/>
          <a:stretch>
            <a:fillRect/>
          </a:stretch>
        </p:blipFill>
        <p:spPr>
          <a:xfrm>
            <a:off x="5493796" y="4854062"/>
            <a:ext cx="2242509" cy="1335426"/>
          </a:xfrm>
          <a:prstGeom prst="rect">
            <a:avLst/>
          </a:prstGeom>
        </p:spPr>
      </p:pic>
      <p:pic>
        <p:nvPicPr>
          <p:cNvPr id="16" name="Picture 15">
            <a:extLst>
              <a:ext uri="{FF2B5EF4-FFF2-40B4-BE49-F238E27FC236}">
                <a16:creationId xmlns:a16="http://schemas.microsoft.com/office/drawing/2014/main" id="{84737E84-C360-451F-9399-B7B5F5891C7E}"/>
              </a:ext>
            </a:extLst>
          </p:cNvPr>
          <p:cNvPicPr>
            <a:picLocks noChangeAspect="1"/>
          </p:cNvPicPr>
          <p:nvPr/>
        </p:nvPicPr>
        <p:blipFill>
          <a:blip r:embed="rId6"/>
          <a:stretch>
            <a:fillRect/>
          </a:stretch>
        </p:blipFill>
        <p:spPr>
          <a:xfrm>
            <a:off x="7861298" y="4874337"/>
            <a:ext cx="2529840" cy="1315151"/>
          </a:xfrm>
          <a:prstGeom prst="rect">
            <a:avLst/>
          </a:prstGeom>
        </p:spPr>
      </p:pic>
      <p:pic>
        <p:nvPicPr>
          <p:cNvPr id="19" name="Picture 18">
            <a:extLst>
              <a:ext uri="{FF2B5EF4-FFF2-40B4-BE49-F238E27FC236}">
                <a16:creationId xmlns:a16="http://schemas.microsoft.com/office/drawing/2014/main" id="{6D1BF635-DEFE-4D65-B7BA-DDEBCCEE78DE}"/>
              </a:ext>
            </a:extLst>
          </p:cNvPr>
          <p:cNvPicPr>
            <a:picLocks noChangeAspect="1"/>
          </p:cNvPicPr>
          <p:nvPr/>
        </p:nvPicPr>
        <p:blipFill>
          <a:blip r:embed="rId7"/>
          <a:stretch>
            <a:fillRect/>
          </a:stretch>
        </p:blipFill>
        <p:spPr>
          <a:xfrm>
            <a:off x="10516132" y="4854062"/>
            <a:ext cx="1844520" cy="1315151"/>
          </a:xfrm>
          <a:prstGeom prst="rect">
            <a:avLst/>
          </a:prstGeom>
        </p:spPr>
      </p:pic>
    </p:spTree>
    <p:extLst>
      <p:ext uri="{BB962C8B-B14F-4D97-AF65-F5344CB8AC3E}">
        <p14:creationId xmlns:p14="http://schemas.microsoft.com/office/powerpoint/2010/main" val="3608651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E31B-3C48-4FC7-8437-B9B458D27D70}"/>
              </a:ext>
            </a:extLst>
          </p:cNvPr>
          <p:cNvSpPr>
            <a:spLocks noGrp="1"/>
          </p:cNvSpPr>
          <p:nvPr>
            <p:ph type="title"/>
          </p:nvPr>
        </p:nvSpPr>
        <p:spPr/>
        <p:txBody>
          <a:bodyPr/>
          <a:lstStyle/>
          <a:p>
            <a:r>
              <a:rPr lang="sl-SI" dirty="0"/>
              <a:t>Personas and technology</a:t>
            </a:r>
            <a:endParaRPr lang="en-US" dirty="0"/>
          </a:p>
        </p:txBody>
      </p:sp>
      <p:pic>
        <p:nvPicPr>
          <p:cNvPr id="7" name="Picture 6">
            <a:extLst>
              <a:ext uri="{FF2B5EF4-FFF2-40B4-BE49-F238E27FC236}">
                <a16:creationId xmlns:a16="http://schemas.microsoft.com/office/drawing/2014/main" id="{D4C9ABB8-48EF-4EA0-8C42-7B0141EFB6F9}"/>
              </a:ext>
            </a:extLst>
          </p:cNvPr>
          <p:cNvPicPr>
            <a:picLocks noChangeAspect="1"/>
          </p:cNvPicPr>
          <p:nvPr/>
        </p:nvPicPr>
        <p:blipFill>
          <a:blip r:embed="rId2"/>
          <a:stretch>
            <a:fillRect/>
          </a:stretch>
        </p:blipFill>
        <p:spPr>
          <a:xfrm>
            <a:off x="2718219" y="1263721"/>
            <a:ext cx="5833572" cy="5594279"/>
          </a:xfrm>
          <a:prstGeom prst="rect">
            <a:avLst/>
          </a:prstGeom>
        </p:spPr>
      </p:pic>
    </p:spTree>
    <p:extLst>
      <p:ext uri="{BB962C8B-B14F-4D97-AF65-F5344CB8AC3E}">
        <p14:creationId xmlns:p14="http://schemas.microsoft.com/office/powerpoint/2010/main" val="385250977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E31B-3C48-4FC7-8437-B9B458D27D70}"/>
              </a:ext>
            </a:extLst>
          </p:cNvPr>
          <p:cNvSpPr>
            <a:spLocks noGrp="1"/>
          </p:cNvSpPr>
          <p:nvPr>
            <p:ph type="title"/>
          </p:nvPr>
        </p:nvSpPr>
        <p:spPr/>
        <p:txBody>
          <a:bodyPr/>
          <a:lstStyle/>
          <a:p>
            <a:r>
              <a:rPr lang="sl-SI" dirty="0"/>
              <a:t>Architecture -  Stream architecture</a:t>
            </a:r>
            <a:endParaRPr lang="en-US" dirty="0"/>
          </a:p>
        </p:txBody>
      </p:sp>
      <p:pic>
        <p:nvPicPr>
          <p:cNvPr id="4" name="Picture 3">
            <a:extLst>
              <a:ext uri="{FF2B5EF4-FFF2-40B4-BE49-F238E27FC236}">
                <a16:creationId xmlns:a16="http://schemas.microsoft.com/office/drawing/2014/main" id="{7802B6CC-7025-41A0-B1D3-E82FE1BA1AEB}"/>
              </a:ext>
            </a:extLst>
          </p:cNvPr>
          <p:cNvPicPr>
            <a:picLocks noChangeAspect="1"/>
          </p:cNvPicPr>
          <p:nvPr/>
        </p:nvPicPr>
        <p:blipFill>
          <a:blip r:embed="rId3"/>
          <a:stretch>
            <a:fillRect/>
          </a:stretch>
        </p:blipFill>
        <p:spPr>
          <a:xfrm>
            <a:off x="1025976" y="1376737"/>
            <a:ext cx="10395461" cy="4763338"/>
          </a:xfrm>
          <a:prstGeom prst="rect">
            <a:avLst/>
          </a:prstGeom>
        </p:spPr>
      </p:pic>
    </p:spTree>
    <p:extLst>
      <p:ext uri="{BB962C8B-B14F-4D97-AF65-F5344CB8AC3E}">
        <p14:creationId xmlns:p14="http://schemas.microsoft.com/office/powerpoint/2010/main" val="149785633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E31B-3C48-4FC7-8437-B9B458D27D70}"/>
              </a:ext>
            </a:extLst>
          </p:cNvPr>
          <p:cNvSpPr>
            <a:spLocks noGrp="1"/>
          </p:cNvSpPr>
          <p:nvPr>
            <p:ph type="title"/>
          </p:nvPr>
        </p:nvSpPr>
        <p:spPr/>
        <p:txBody>
          <a:bodyPr/>
          <a:lstStyle/>
          <a:p>
            <a:r>
              <a:rPr lang="sl-SI" dirty="0"/>
              <a:t>Architecture – modern analytics with Databricks</a:t>
            </a:r>
            <a:endParaRPr lang="en-US" dirty="0"/>
          </a:p>
        </p:txBody>
      </p:sp>
      <p:pic>
        <p:nvPicPr>
          <p:cNvPr id="5" name="Picture 4">
            <a:extLst>
              <a:ext uri="{FF2B5EF4-FFF2-40B4-BE49-F238E27FC236}">
                <a16:creationId xmlns:a16="http://schemas.microsoft.com/office/drawing/2014/main" id="{90A5FC72-1D02-4AD8-AF28-F9C787BEF1CC}"/>
              </a:ext>
            </a:extLst>
          </p:cNvPr>
          <p:cNvPicPr>
            <a:picLocks noChangeAspect="1"/>
          </p:cNvPicPr>
          <p:nvPr/>
        </p:nvPicPr>
        <p:blipFill>
          <a:blip r:embed="rId3"/>
          <a:stretch>
            <a:fillRect/>
          </a:stretch>
        </p:blipFill>
        <p:spPr>
          <a:xfrm>
            <a:off x="2921037" y="1155031"/>
            <a:ext cx="5487132" cy="5522495"/>
          </a:xfrm>
          <a:prstGeom prst="rect">
            <a:avLst/>
          </a:prstGeom>
        </p:spPr>
      </p:pic>
    </p:spTree>
    <p:extLst>
      <p:ext uri="{BB962C8B-B14F-4D97-AF65-F5344CB8AC3E}">
        <p14:creationId xmlns:p14="http://schemas.microsoft.com/office/powerpoint/2010/main" val="28250261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055DAE-F89C-4A41-8A5F-108692B6BBE3}"/>
              </a:ext>
            </a:extLst>
          </p:cNvPr>
          <p:cNvSpPr>
            <a:spLocks noGrp="1"/>
          </p:cNvSpPr>
          <p:nvPr>
            <p:ph type="body" sz="quarter" idx="10"/>
          </p:nvPr>
        </p:nvSpPr>
        <p:spPr>
          <a:xfrm>
            <a:off x="1460213" y="3019559"/>
            <a:ext cx="6718015" cy="2092881"/>
          </a:xfrm>
        </p:spPr>
        <p:txBody>
          <a:bodyPr/>
          <a:lstStyle/>
          <a:p>
            <a:pPr algn="l"/>
            <a:r>
              <a:rPr lang="sl-SI" sz="4000" dirty="0">
                <a:solidFill>
                  <a:schemeClr val="bg1">
                    <a:lumMod val="90000"/>
                    <a:lumOff val="10000"/>
                  </a:schemeClr>
                </a:solidFill>
              </a:rPr>
              <a:t>Mitigating and reducing </a:t>
            </a:r>
          </a:p>
          <a:p>
            <a:pPr algn="l"/>
            <a:r>
              <a:rPr lang="sl-SI" sz="4000" dirty="0">
                <a:solidFill>
                  <a:schemeClr val="bg1">
                    <a:lumMod val="90000"/>
                    <a:lumOff val="10000"/>
                  </a:schemeClr>
                </a:solidFill>
              </a:rPr>
              <a:t>CO2 emissions</a:t>
            </a:r>
          </a:p>
          <a:p>
            <a:pPr algn="l"/>
            <a:r>
              <a:rPr lang="hr-HR" sz="4000" dirty="0">
                <a:solidFill>
                  <a:schemeClr val="bg1">
                    <a:lumMod val="90000"/>
                    <a:lumOff val="10000"/>
                  </a:schemeClr>
                </a:solidFill>
              </a:rPr>
              <a:t> </a:t>
            </a:r>
          </a:p>
        </p:txBody>
      </p:sp>
      <p:sp>
        <p:nvSpPr>
          <p:cNvPr id="3" name="Text Placeholder 1">
            <a:extLst>
              <a:ext uri="{FF2B5EF4-FFF2-40B4-BE49-F238E27FC236}">
                <a16:creationId xmlns:a16="http://schemas.microsoft.com/office/drawing/2014/main" id="{54AD7B64-C8C4-410D-AA20-FA2FD8CED980}"/>
              </a:ext>
            </a:extLst>
          </p:cNvPr>
          <p:cNvSpPr txBox="1">
            <a:spLocks/>
          </p:cNvSpPr>
          <p:nvPr/>
        </p:nvSpPr>
        <p:spPr>
          <a:xfrm>
            <a:off x="256425" y="2673962"/>
            <a:ext cx="6718015" cy="2123658"/>
          </a:xfrm>
          <a:prstGeom prst="rect">
            <a:avLst/>
          </a:prstGeom>
        </p:spPr>
        <p:txBody>
          <a:bodyPr vert="horz" wrap="square" lIns="0" tIns="0" rIns="0" bIns="0" rtlCol="0" anchor="ctr">
            <a:spAutoFit/>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3200" b="1" i="0" kern="1200" spc="0" baseline="0">
                <a:gradFill>
                  <a:gsLst>
                    <a:gs pos="1250">
                      <a:schemeClr val="tx1"/>
                    </a:gs>
                    <a:gs pos="100000">
                      <a:schemeClr val="tx1"/>
                    </a:gs>
                  </a:gsLst>
                  <a:lin ang="5400000" scaled="0"/>
                </a:gradFill>
                <a:latin typeface="Segoe UI Semibold" panose="020B0502040204020203" pitchFamily="34" charset="0"/>
                <a:ea typeface="+mn-ea"/>
                <a:cs typeface="Segoe UI Semibold"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sl-SI" sz="13800" dirty="0">
                <a:solidFill>
                  <a:schemeClr val="bg1">
                    <a:lumMod val="90000"/>
                    <a:lumOff val="10000"/>
                  </a:schemeClr>
                </a:solidFill>
              </a:rPr>
              <a:t>2</a:t>
            </a:r>
          </a:p>
        </p:txBody>
      </p:sp>
    </p:spTree>
    <p:extLst>
      <p:ext uri="{BB962C8B-B14F-4D97-AF65-F5344CB8AC3E}">
        <p14:creationId xmlns:p14="http://schemas.microsoft.com/office/powerpoint/2010/main" val="175117254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DF50-8DB5-4E8A-BD44-2018029ADBAB}"/>
              </a:ext>
            </a:extLst>
          </p:cNvPr>
          <p:cNvSpPr>
            <a:spLocks noGrp="1"/>
          </p:cNvSpPr>
          <p:nvPr>
            <p:ph type="title"/>
          </p:nvPr>
        </p:nvSpPr>
        <p:spPr/>
        <p:txBody>
          <a:bodyPr/>
          <a:lstStyle/>
          <a:p>
            <a:r>
              <a:rPr lang="sl-SI" dirty="0"/>
              <a:t>Mitigations and lowering CO2</a:t>
            </a:r>
            <a:endParaRPr lang="en-US" dirty="0"/>
          </a:p>
        </p:txBody>
      </p:sp>
      <p:sp>
        <p:nvSpPr>
          <p:cNvPr id="3" name="Text Placeholder 2">
            <a:extLst>
              <a:ext uri="{FF2B5EF4-FFF2-40B4-BE49-F238E27FC236}">
                <a16:creationId xmlns:a16="http://schemas.microsoft.com/office/drawing/2014/main" id="{40808E98-4363-49E3-9D4D-6B7E09189226}"/>
              </a:ext>
            </a:extLst>
          </p:cNvPr>
          <p:cNvSpPr>
            <a:spLocks noGrp="1"/>
          </p:cNvSpPr>
          <p:nvPr>
            <p:ph type="body" sz="quarter" idx="10"/>
          </p:nvPr>
        </p:nvSpPr>
        <p:spPr>
          <a:xfrm>
            <a:off x="586390" y="1434370"/>
            <a:ext cx="11018520" cy="1982081"/>
          </a:xfrm>
        </p:spPr>
        <p:txBody>
          <a:bodyPr/>
          <a:lstStyle/>
          <a:p>
            <a:pPr>
              <a:buFont typeface="+mj-lt"/>
              <a:buAutoNum type="arabicPeriod"/>
            </a:pPr>
            <a:r>
              <a:rPr lang="sl-SI" dirty="0"/>
              <a:t> Farms and agriculture</a:t>
            </a:r>
          </a:p>
          <a:p>
            <a:pPr>
              <a:buFont typeface="+mj-lt"/>
              <a:buAutoNum type="arabicPeriod"/>
            </a:pPr>
            <a:r>
              <a:rPr lang="sl-SI" dirty="0"/>
              <a:t> Transport</a:t>
            </a:r>
          </a:p>
          <a:p>
            <a:pPr>
              <a:buFont typeface="+mj-lt"/>
              <a:buAutoNum type="arabicPeriod"/>
            </a:pPr>
            <a:r>
              <a:rPr lang="sl-SI" dirty="0"/>
              <a:t> Buildings and cities</a:t>
            </a:r>
          </a:p>
          <a:p>
            <a:endParaRPr lang="en-US" dirty="0"/>
          </a:p>
        </p:txBody>
      </p:sp>
    </p:spTree>
    <p:extLst>
      <p:ext uri="{BB962C8B-B14F-4D97-AF65-F5344CB8AC3E}">
        <p14:creationId xmlns:p14="http://schemas.microsoft.com/office/powerpoint/2010/main" val="1252880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1754" y="1780119"/>
            <a:ext cx="9144000" cy="1846659"/>
          </a:xfrm>
        </p:spPr>
        <p:txBody>
          <a:bodyPr/>
          <a:lstStyle/>
          <a:p>
            <a:r>
              <a:rPr lang="en-US" sz="4800" b="1" dirty="0"/>
              <a:t>Addressing climate change with help of Machine learning</a:t>
            </a:r>
            <a:br>
              <a:rPr lang="sl-SI" sz="4800" b="1" dirty="0"/>
            </a:br>
            <a:r>
              <a:rPr lang="sl-SI" sz="2400" b="1" dirty="0"/>
              <a:t>Emerald </a:t>
            </a:r>
            <a:r>
              <a:rPr lang="sl-SI" sz="2400" dirty="0"/>
              <a:t>09:00 - 09:45</a:t>
            </a:r>
            <a:endParaRPr lang="en-US" sz="4800" dirty="0"/>
          </a:p>
        </p:txBody>
      </p:sp>
      <p:sp>
        <p:nvSpPr>
          <p:cNvPr id="5" name="Text Placeholder 4"/>
          <p:cNvSpPr>
            <a:spLocks noGrp="1"/>
          </p:cNvSpPr>
          <p:nvPr>
            <p:ph type="body" sz="quarter" idx="12"/>
          </p:nvPr>
        </p:nvSpPr>
        <p:spPr/>
        <p:txBody>
          <a:bodyPr/>
          <a:lstStyle/>
          <a:p>
            <a:r>
              <a:rPr lang="sl-SI" dirty="0"/>
              <a:t>Tomaž Kaštrun, Data Platform MVP</a:t>
            </a:r>
            <a:endParaRPr lang="en-US" dirty="0"/>
          </a:p>
        </p:txBody>
      </p:sp>
    </p:spTree>
    <p:extLst>
      <p:ext uri="{BB962C8B-B14F-4D97-AF65-F5344CB8AC3E}">
        <p14:creationId xmlns:p14="http://schemas.microsoft.com/office/powerpoint/2010/main" val="1795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5BC18-2FCC-4393-A711-BC2AEB4BA3FF}"/>
              </a:ext>
            </a:extLst>
          </p:cNvPr>
          <p:cNvSpPr>
            <a:spLocks noGrp="1"/>
          </p:cNvSpPr>
          <p:nvPr>
            <p:ph type="title"/>
          </p:nvPr>
        </p:nvSpPr>
        <p:spPr/>
        <p:txBody>
          <a:bodyPr/>
          <a:lstStyle/>
          <a:p>
            <a:r>
              <a:rPr lang="sl-SI" dirty="0"/>
              <a:t>2.1 Farms and agriculture</a:t>
            </a:r>
            <a:endParaRPr lang="en-US" dirty="0"/>
          </a:p>
        </p:txBody>
      </p:sp>
      <p:sp>
        <p:nvSpPr>
          <p:cNvPr id="3" name="Text Placeholder 2">
            <a:extLst>
              <a:ext uri="{FF2B5EF4-FFF2-40B4-BE49-F238E27FC236}">
                <a16:creationId xmlns:a16="http://schemas.microsoft.com/office/drawing/2014/main" id="{BF1C585C-6666-4344-8095-FE939DC4A3B2}"/>
              </a:ext>
            </a:extLst>
          </p:cNvPr>
          <p:cNvSpPr>
            <a:spLocks noGrp="1"/>
          </p:cNvSpPr>
          <p:nvPr>
            <p:ph type="body" sz="quarter" idx="10"/>
          </p:nvPr>
        </p:nvSpPr>
        <p:spPr>
          <a:xfrm>
            <a:off x="586390" y="1434370"/>
            <a:ext cx="11018520" cy="3360920"/>
          </a:xfrm>
        </p:spPr>
        <p:txBody>
          <a:bodyPr/>
          <a:lstStyle/>
          <a:p>
            <a:r>
              <a:rPr lang="sl-SI" dirty="0"/>
              <a:t>Optimization algorithms for precision agriculture</a:t>
            </a:r>
          </a:p>
          <a:p>
            <a:r>
              <a:rPr lang="sl-SI" dirty="0"/>
              <a:t>LiDar and remote sensoring for (over) heating and soil structure and management</a:t>
            </a:r>
          </a:p>
          <a:p>
            <a:r>
              <a:rPr lang="sl-SI" dirty="0"/>
              <a:t>Agricultural desease detection and invaluable crop detection</a:t>
            </a:r>
          </a:p>
          <a:p>
            <a:r>
              <a:rPr lang="sl-SI" dirty="0"/>
              <a:t>Neural Networks for water and crop management using IoT</a:t>
            </a:r>
          </a:p>
          <a:p>
            <a:r>
              <a:rPr lang="sl-SI" dirty="0"/>
              <a:t>Crop yield predictions using aerial data to improve moisture, fertilization and natural nutrient level</a:t>
            </a:r>
            <a:endParaRPr lang="en-US" dirty="0"/>
          </a:p>
        </p:txBody>
      </p:sp>
      <p:grpSp>
        <p:nvGrpSpPr>
          <p:cNvPr id="14" name="Group 13">
            <a:extLst>
              <a:ext uri="{FF2B5EF4-FFF2-40B4-BE49-F238E27FC236}">
                <a16:creationId xmlns:a16="http://schemas.microsoft.com/office/drawing/2014/main" id="{0A42DC70-E7AF-4557-8437-F560BD90B1CE}"/>
              </a:ext>
            </a:extLst>
          </p:cNvPr>
          <p:cNvGrpSpPr/>
          <p:nvPr/>
        </p:nvGrpSpPr>
        <p:grpSpPr>
          <a:xfrm>
            <a:off x="-472389" y="4898762"/>
            <a:ext cx="13136595" cy="1457528"/>
            <a:chOff x="-472389" y="4898762"/>
            <a:chExt cx="13136595" cy="1457528"/>
          </a:xfrm>
        </p:grpSpPr>
        <p:pic>
          <p:nvPicPr>
            <p:cNvPr id="5" name="Picture 4">
              <a:extLst>
                <a:ext uri="{FF2B5EF4-FFF2-40B4-BE49-F238E27FC236}">
                  <a16:creationId xmlns:a16="http://schemas.microsoft.com/office/drawing/2014/main" id="{D57A387B-9C60-4ADB-BC88-5F9B360E6B87}"/>
                </a:ext>
              </a:extLst>
            </p:cNvPr>
            <p:cNvPicPr>
              <a:picLocks noChangeAspect="1"/>
            </p:cNvPicPr>
            <p:nvPr/>
          </p:nvPicPr>
          <p:blipFill>
            <a:blip r:embed="rId3"/>
            <a:stretch>
              <a:fillRect/>
            </a:stretch>
          </p:blipFill>
          <p:spPr>
            <a:xfrm>
              <a:off x="-472389" y="4958493"/>
              <a:ext cx="2117558" cy="1397797"/>
            </a:xfrm>
            <a:prstGeom prst="rect">
              <a:avLst/>
            </a:prstGeom>
          </p:spPr>
        </p:pic>
        <p:pic>
          <p:nvPicPr>
            <p:cNvPr id="7" name="Picture 6">
              <a:extLst>
                <a:ext uri="{FF2B5EF4-FFF2-40B4-BE49-F238E27FC236}">
                  <a16:creationId xmlns:a16="http://schemas.microsoft.com/office/drawing/2014/main" id="{291747B5-8BD2-4A61-BE87-52956228A52A}"/>
                </a:ext>
              </a:extLst>
            </p:cNvPr>
            <p:cNvPicPr>
              <a:picLocks noChangeAspect="1"/>
            </p:cNvPicPr>
            <p:nvPr/>
          </p:nvPicPr>
          <p:blipFill>
            <a:blip r:embed="rId4"/>
            <a:stretch>
              <a:fillRect/>
            </a:stretch>
          </p:blipFill>
          <p:spPr>
            <a:xfrm>
              <a:off x="1789583" y="4931842"/>
              <a:ext cx="2911608" cy="1424448"/>
            </a:xfrm>
            <a:prstGeom prst="rect">
              <a:avLst/>
            </a:prstGeom>
          </p:spPr>
        </p:pic>
        <p:pic>
          <p:nvPicPr>
            <p:cNvPr id="9" name="Picture 8">
              <a:extLst>
                <a:ext uri="{FF2B5EF4-FFF2-40B4-BE49-F238E27FC236}">
                  <a16:creationId xmlns:a16="http://schemas.microsoft.com/office/drawing/2014/main" id="{DE6BFA31-4299-4035-8F01-968BD9A076EF}"/>
                </a:ext>
              </a:extLst>
            </p:cNvPr>
            <p:cNvPicPr>
              <a:picLocks noChangeAspect="1"/>
            </p:cNvPicPr>
            <p:nvPr/>
          </p:nvPicPr>
          <p:blipFill>
            <a:blip r:embed="rId5"/>
            <a:stretch>
              <a:fillRect/>
            </a:stretch>
          </p:blipFill>
          <p:spPr>
            <a:xfrm>
              <a:off x="4826074" y="4898762"/>
              <a:ext cx="2419688" cy="1457528"/>
            </a:xfrm>
            <a:prstGeom prst="rect">
              <a:avLst/>
            </a:prstGeom>
          </p:spPr>
        </p:pic>
        <p:pic>
          <p:nvPicPr>
            <p:cNvPr id="11" name="Picture 10">
              <a:extLst>
                <a:ext uri="{FF2B5EF4-FFF2-40B4-BE49-F238E27FC236}">
                  <a16:creationId xmlns:a16="http://schemas.microsoft.com/office/drawing/2014/main" id="{6C014BE8-B435-48DF-8F2B-EB9B6CFAE832}"/>
                </a:ext>
              </a:extLst>
            </p:cNvPr>
            <p:cNvPicPr>
              <a:picLocks noChangeAspect="1"/>
            </p:cNvPicPr>
            <p:nvPr/>
          </p:nvPicPr>
          <p:blipFill>
            <a:blip r:embed="rId6"/>
            <a:stretch>
              <a:fillRect/>
            </a:stretch>
          </p:blipFill>
          <p:spPr>
            <a:xfrm>
              <a:off x="7370645" y="4898762"/>
              <a:ext cx="2589214" cy="1397638"/>
            </a:xfrm>
            <a:prstGeom prst="rect">
              <a:avLst/>
            </a:prstGeom>
          </p:spPr>
        </p:pic>
        <p:pic>
          <p:nvPicPr>
            <p:cNvPr id="13" name="Picture 12">
              <a:extLst>
                <a:ext uri="{FF2B5EF4-FFF2-40B4-BE49-F238E27FC236}">
                  <a16:creationId xmlns:a16="http://schemas.microsoft.com/office/drawing/2014/main" id="{C5C1B0CF-23B2-4598-9AB8-222261047261}"/>
                </a:ext>
              </a:extLst>
            </p:cNvPr>
            <p:cNvPicPr>
              <a:picLocks noChangeAspect="1"/>
            </p:cNvPicPr>
            <p:nvPr/>
          </p:nvPicPr>
          <p:blipFill>
            <a:blip r:embed="rId7"/>
            <a:stretch>
              <a:fillRect/>
            </a:stretch>
          </p:blipFill>
          <p:spPr>
            <a:xfrm>
              <a:off x="10084742" y="4898762"/>
              <a:ext cx="2579464" cy="1397638"/>
            </a:xfrm>
            <a:prstGeom prst="rect">
              <a:avLst/>
            </a:prstGeom>
          </p:spPr>
        </p:pic>
      </p:grpSp>
    </p:spTree>
    <p:extLst>
      <p:ext uri="{BB962C8B-B14F-4D97-AF65-F5344CB8AC3E}">
        <p14:creationId xmlns:p14="http://schemas.microsoft.com/office/powerpoint/2010/main" val="8522092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DF50-8DB5-4E8A-BD44-2018029ADBAB}"/>
              </a:ext>
            </a:extLst>
          </p:cNvPr>
          <p:cNvSpPr>
            <a:spLocks noGrp="1"/>
          </p:cNvSpPr>
          <p:nvPr>
            <p:ph type="title"/>
          </p:nvPr>
        </p:nvSpPr>
        <p:spPr/>
        <p:txBody>
          <a:bodyPr/>
          <a:lstStyle/>
          <a:p>
            <a:r>
              <a:rPr lang="sl-SI" dirty="0"/>
              <a:t>2.2 Transport</a:t>
            </a:r>
            <a:endParaRPr lang="en-US" dirty="0"/>
          </a:p>
        </p:txBody>
      </p:sp>
      <p:sp>
        <p:nvSpPr>
          <p:cNvPr id="3" name="Text Placeholder 2">
            <a:extLst>
              <a:ext uri="{FF2B5EF4-FFF2-40B4-BE49-F238E27FC236}">
                <a16:creationId xmlns:a16="http://schemas.microsoft.com/office/drawing/2014/main" id="{40808E98-4363-49E3-9D4D-6B7E09189226}"/>
              </a:ext>
            </a:extLst>
          </p:cNvPr>
          <p:cNvSpPr>
            <a:spLocks noGrp="1"/>
          </p:cNvSpPr>
          <p:nvPr>
            <p:ph type="body" sz="quarter" idx="10"/>
          </p:nvPr>
        </p:nvSpPr>
        <p:spPr>
          <a:xfrm>
            <a:off x="672484" y="962527"/>
            <a:ext cx="12273495" cy="4481227"/>
          </a:xfrm>
        </p:spPr>
        <p:txBody>
          <a:bodyPr/>
          <a:lstStyle/>
          <a:p>
            <a:r>
              <a:rPr lang="sl-SI" dirty="0"/>
              <a:t>Polycentric urban forms and use of graph theory</a:t>
            </a:r>
          </a:p>
          <a:p>
            <a:r>
              <a:rPr lang="sl-SI" dirty="0"/>
              <a:t>Theory based residual neural network (ResNet)</a:t>
            </a:r>
          </a:p>
          <a:p>
            <a:r>
              <a:rPr lang="sl-SI" dirty="0"/>
              <a:t>Spatiotemporal topic model</a:t>
            </a:r>
          </a:p>
          <a:p>
            <a:r>
              <a:rPr lang="sl-SI" dirty="0"/>
              <a:t>Discovering latent activity patterns on spatiotemporal data</a:t>
            </a:r>
          </a:p>
          <a:p>
            <a:r>
              <a:rPr lang="sl-SI" dirty="0"/>
              <a:t>Modelling transport demands and calculating impact on shared mobility concepts</a:t>
            </a:r>
          </a:p>
          <a:p>
            <a:r>
              <a:rPr lang="sl-SI" dirty="0"/>
              <a:t>Optimizing freight routing and bundling</a:t>
            </a:r>
          </a:p>
          <a:p>
            <a:r>
              <a:rPr lang="sl-SI" dirty="0"/>
              <a:t>Improving EV and low-carbon transportation</a:t>
            </a:r>
          </a:p>
          <a:p>
            <a:endParaRPr lang="en-US" dirty="0"/>
          </a:p>
        </p:txBody>
      </p:sp>
      <p:pic>
        <p:nvPicPr>
          <p:cNvPr id="5" name="Picture 4">
            <a:extLst>
              <a:ext uri="{FF2B5EF4-FFF2-40B4-BE49-F238E27FC236}">
                <a16:creationId xmlns:a16="http://schemas.microsoft.com/office/drawing/2014/main" id="{24811295-D1E1-4D84-97F5-DC214E81EB10}"/>
              </a:ext>
            </a:extLst>
          </p:cNvPr>
          <p:cNvPicPr>
            <a:picLocks noChangeAspect="1"/>
          </p:cNvPicPr>
          <p:nvPr/>
        </p:nvPicPr>
        <p:blipFill>
          <a:blip r:embed="rId2"/>
          <a:stretch>
            <a:fillRect/>
          </a:stretch>
        </p:blipFill>
        <p:spPr>
          <a:xfrm>
            <a:off x="-196932" y="5017168"/>
            <a:ext cx="2163946" cy="1130968"/>
          </a:xfrm>
          <a:prstGeom prst="rect">
            <a:avLst/>
          </a:prstGeom>
        </p:spPr>
      </p:pic>
      <p:pic>
        <p:nvPicPr>
          <p:cNvPr id="7" name="Picture 6">
            <a:extLst>
              <a:ext uri="{FF2B5EF4-FFF2-40B4-BE49-F238E27FC236}">
                <a16:creationId xmlns:a16="http://schemas.microsoft.com/office/drawing/2014/main" id="{D13C8045-7024-4953-A1BD-8F59D726A5BA}"/>
              </a:ext>
            </a:extLst>
          </p:cNvPr>
          <p:cNvPicPr>
            <a:picLocks noChangeAspect="1"/>
          </p:cNvPicPr>
          <p:nvPr/>
        </p:nvPicPr>
        <p:blipFill>
          <a:blip r:embed="rId3"/>
          <a:stretch>
            <a:fillRect/>
          </a:stretch>
        </p:blipFill>
        <p:spPr>
          <a:xfrm>
            <a:off x="2208341" y="5017168"/>
            <a:ext cx="2163946" cy="1099368"/>
          </a:xfrm>
          <a:prstGeom prst="rect">
            <a:avLst/>
          </a:prstGeom>
        </p:spPr>
      </p:pic>
      <p:pic>
        <p:nvPicPr>
          <p:cNvPr id="9" name="Picture 8">
            <a:extLst>
              <a:ext uri="{FF2B5EF4-FFF2-40B4-BE49-F238E27FC236}">
                <a16:creationId xmlns:a16="http://schemas.microsoft.com/office/drawing/2014/main" id="{498B4639-C45A-4B61-B0E4-5D0BEB631703}"/>
              </a:ext>
            </a:extLst>
          </p:cNvPr>
          <p:cNvPicPr>
            <a:picLocks noChangeAspect="1"/>
          </p:cNvPicPr>
          <p:nvPr/>
        </p:nvPicPr>
        <p:blipFill>
          <a:blip r:embed="rId4"/>
          <a:stretch>
            <a:fillRect/>
          </a:stretch>
        </p:blipFill>
        <p:spPr>
          <a:xfrm>
            <a:off x="4456508" y="4998587"/>
            <a:ext cx="2016481" cy="1211366"/>
          </a:xfrm>
          <a:prstGeom prst="rect">
            <a:avLst/>
          </a:prstGeom>
        </p:spPr>
      </p:pic>
      <p:pic>
        <p:nvPicPr>
          <p:cNvPr id="11" name="Picture 10">
            <a:extLst>
              <a:ext uri="{FF2B5EF4-FFF2-40B4-BE49-F238E27FC236}">
                <a16:creationId xmlns:a16="http://schemas.microsoft.com/office/drawing/2014/main" id="{D9625B34-D7F0-4DBB-8949-7207A0F12207}"/>
              </a:ext>
            </a:extLst>
          </p:cNvPr>
          <p:cNvPicPr>
            <a:picLocks noChangeAspect="1"/>
          </p:cNvPicPr>
          <p:nvPr/>
        </p:nvPicPr>
        <p:blipFill>
          <a:blip r:embed="rId5"/>
          <a:stretch>
            <a:fillRect/>
          </a:stretch>
        </p:blipFill>
        <p:spPr>
          <a:xfrm>
            <a:off x="6653282" y="4928588"/>
            <a:ext cx="2478686" cy="1221117"/>
          </a:xfrm>
          <a:prstGeom prst="rect">
            <a:avLst/>
          </a:prstGeom>
        </p:spPr>
      </p:pic>
      <p:pic>
        <p:nvPicPr>
          <p:cNvPr id="14" name="Picture 13">
            <a:extLst>
              <a:ext uri="{FF2B5EF4-FFF2-40B4-BE49-F238E27FC236}">
                <a16:creationId xmlns:a16="http://schemas.microsoft.com/office/drawing/2014/main" id="{27E28095-822D-4D58-8042-21944CDAF3E7}"/>
              </a:ext>
            </a:extLst>
          </p:cNvPr>
          <p:cNvPicPr>
            <a:picLocks noChangeAspect="1"/>
          </p:cNvPicPr>
          <p:nvPr/>
        </p:nvPicPr>
        <p:blipFill>
          <a:blip r:embed="rId6"/>
          <a:stretch>
            <a:fillRect/>
          </a:stretch>
        </p:blipFill>
        <p:spPr>
          <a:xfrm>
            <a:off x="9312261" y="4928588"/>
            <a:ext cx="2972215" cy="1286054"/>
          </a:xfrm>
          <a:prstGeom prst="rect">
            <a:avLst/>
          </a:prstGeom>
        </p:spPr>
      </p:pic>
    </p:spTree>
    <p:extLst>
      <p:ext uri="{BB962C8B-B14F-4D97-AF65-F5344CB8AC3E}">
        <p14:creationId xmlns:p14="http://schemas.microsoft.com/office/powerpoint/2010/main" val="37097555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DF50-8DB5-4E8A-BD44-2018029ADBAB}"/>
              </a:ext>
            </a:extLst>
          </p:cNvPr>
          <p:cNvSpPr>
            <a:spLocks noGrp="1"/>
          </p:cNvSpPr>
          <p:nvPr>
            <p:ph type="title"/>
          </p:nvPr>
        </p:nvSpPr>
        <p:spPr/>
        <p:txBody>
          <a:bodyPr/>
          <a:lstStyle/>
          <a:p>
            <a:r>
              <a:rPr lang="sl-SI" dirty="0"/>
              <a:t>2.3 Buildings and cities</a:t>
            </a:r>
            <a:endParaRPr lang="en-US" dirty="0"/>
          </a:p>
        </p:txBody>
      </p:sp>
      <p:sp>
        <p:nvSpPr>
          <p:cNvPr id="3" name="Text Placeholder 2">
            <a:extLst>
              <a:ext uri="{FF2B5EF4-FFF2-40B4-BE49-F238E27FC236}">
                <a16:creationId xmlns:a16="http://schemas.microsoft.com/office/drawing/2014/main" id="{40808E98-4363-49E3-9D4D-6B7E09189226}"/>
              </a:ext>
            </a:extLst>
          </p:cNvPr>
          <p:cNvSpPr>
            <a:spLocks noGrp="1"/>
          </p:cNvSpPr>
          <p:nvPr>
            <p:ph type="body" sz="quarter" idx="10"/>
          </p:nvPr>
        </p:nvSpPr>
        <p:spPr>
          <a:xfrm>
            <a:off x="586390" y="1434370"/>
            <a:ext cx="11018520" cy="3447098"/>
          </a:xfrm>
        </p:spPr>
        <p:txBody>
          <a:bodyPr/>
          <a:lstStyle/>
          <a:p>
            <a:r>
              <a:rPr lang="sl-SI" dirty="0"/>
              <a:t>Shock responsive dwellings and cities for drought with remote sensing and local administrative data</a:t>
            </a:r>
          </a:p>
          <a:p>
            <a:r>
              <a:rPr lang="sl-SI" dirty="0"/>
              <a:t>Flood cities remote sensing using drone technology</a:t>
            </a:r>
          </a:p>
          <a:p>
            <a:r>
              <a:rPr lang="sl-SI" dirty="0"/>
              <a:t>Identification of foundation | construction | complete buildings</a:t>
            </a:r>
          </a:p>
          <a:p>
            <a:r>
              <a:rPr lang="sl-SI" dirty="0"/>
              <a:t>Resilient housing for retrofit possibilities for landslides or hurricanes</a:t>
            </a:r>
          </a:p>
          <a:p>
            <a:r>
              <a:rPr lang="sl-SI" dirty="0"/>
              <a:t>Urban tree canopy for better greenery, temperature and lifestyle </a:t>
            </a:r>
          </a:p>
          <a:p>
            <a:endParaRPr lang="en-US" dirty="0"/>
          </a:p>
        </p:txBody>
      </p:sp>
      <p:pic>
        <p:nvPicPr>
          <p:cNvPr id="5" name="Picture 4">
            <a:extLst>
              <a:ext uri="{FF2B5EF4-FFF2-40B4-BE49-F238E27FC236}">
                <a16:creationId xmlns:a16="http://schemas.microsoft.com/office/drawing/2014/main" id="{5B0D6CBC-1327-43F1-A7F2-2DB485ACE74B}"/>
              </a:ext>
            </a:extLst>
          </p:cNvPr>
          <p:cNvPicPr>
            <a:picLocks noChangeAspect="1"/>
          </p:cNvPicPr>
          <p:nvPr/>
        </p:nvPicPr>
        <p:blipFill>
          <a:blip r:embed="rId2"/>
          <a:stretch>
            <a:fillRect/>
          </a:stretch>
        </p:blipFill>
        <p:spPr>
          <a:xfrm>
            <a:off x="-336884" y="4462106"/>
            <a:ext cx="2629949" cy="1542169"/>
          </a:xfrm>
          <a:prstGeom prst="rect">
            <a:avLst/>
          </a:prstGeom>
        </p:spPr>
      </p:pic>
      <p:pic>
        <p:nvPicPr>
          <p:cNvPr id="7" name="Picture 6">
            <a:extLst>
              <a:ext uri="{FF2B5EF4-FFF2-40B4-BE49-F238E27FC236}">
                <a16:creationId xmlns:a16="http://schemas.microsoft.com/office/drawing/2014/main" id="{82EDE68E-3DDE-433B-A97B-EB84883A951C}"/>
              </a:ext>
            </a:extLst>
          </p:cNvPr>
          <p:cNvPicPr>
            <a:picLocks noChangeAspect="1"/>
          </p:cNvPicPr>
          <p:nvPr/>
        </p:nvPicPr>
        <p:blipFill>
          <a:blip r:embed="rId3"/>
          <a:stretch>
            <a:fillRect/>
          </a:stretch>
        </p:blipFill>
        <p:spPr>
          <a:xfrm>
            <a:off x="2405638" y="4462106"/>
            <a:ext cx="2780393" cy="1507180"/>
          </a:xfrm>
          <a:prstGeom prst="rect">
            <a:avLst/>
          </a:prstGeom>
        </p:spPr>
      </p:pic>
      <p:pic>
        <p:nvPicPr>
          <p:cNvPr id="9" name="Picture 8">
            <a:extLst>
              <a:ext uri="{FF2B5EF4-FFF2-40B4-BE49-F238E27FC236}">
                <a16:creationId xmlns:a16="http://schemas.microsoft.com/office/drawing/2014/main" id="{00A5C4F0-10C0-4820-9AA8-097E505F51D3}"/>
              </a:ext>
            </a:extLst>
          </p:cNvPr>
          <p:cNvPicPr>
            <a:picLocks noChangeAspect="1"/>
          </p:cNvPicPr>
          <p:nvPr/>
        </p:nvPicPr>
        <p:blipFill>
          <a:blip r:embed="rId4"/>
          <a:stretch>
            <a:fillRect/>
          </a:stretch>
        </p:blipFill>
        <p:spPr>
          <a:xfrm>
            <a:off x="5298605" y="4488459"/>
            <a:ext cx="2716214" cy="1480828"/>
          </a:xfrm>
          <a:prstGeom prst="rect">
            <a:avLst/>
          </a:prstGeom>
        </p:spPr>
      </p:pic>
      <p:pic>
        <p:nvPicPr>
          <p:cNvPr id="11" name="Picture 10">
            <a:extLst>
              <a:ext uri="{FF2B5EF4-FFF2-40B4-BE49-F238E27FC236}">
                <a16:creationId xmlns:a16="http://schemas.microsoft.com/office/drawing/2014/main" id="{AD3EA089-AA9B-44F0-852C-B80DDAA60707}"/>
              </a:ext>
            </a:extLst>
          </p:cNvPr>
          <p:cNvPicPr>
            <a:picLocks noChangeAspect="1"/>
          </p:cNvPicPr>
          <p:nvPr/>
        </p:nvPicPr>
        <p:blipFill>
          <a:blip r:embed="rId5"/>
          <a:stretch>
            <a:fillRect/>
          </a:stretch>
        </p:blipFill>
        <p:spPr>
          <a:xfrm>
            <a:off x="8127394" y="4481400"/>
            <a:ext cx="2501714" cy="1507180"/>
          </a:xfrm>
          <a:prstGeom prst="rect">
            <a:avLst/>
          </a:prstGeom>
        </p:spPr>
      </p:pic>
      <p:pic>
        <p:nvPicPr>
          <p:cNvPr id="13" name="Picture 12">
            <a:extLst>
              <a:ext uri="{FF2B5EF4-FFF2-40B4-BE49-F238E27FC236}">
                <a16:creationId xmlns:a16="http://schemas.microsoft.com/office/drawing/2014/main" id="{3A1AE44F-CF86-4E80-BBA5-49AB1F4FADAC}"/>
              </a:ext>
            </a:extLst>
          </p:cNvPr>
          <p:cNvPicPr>
            <a:picLocks noChangeAspect="1"/>
          </p:cNvPicPr>
          <p:nvPr/>
        </p:nvPicPr>
        <p:blipFill>
          <a:blip r:embed="rId6"/>
          <a:stretch>
            <a:fillRect/>
          </a:stretch>
        </p:blipFill>
        <p:spPr>
          <a:xfrm>
            <a:off x="10741683" y="4481401"/>
            <a:ext cx="2096012" cy="1524716"/>
          </a:xfrm>
          <a:prstGeom prst="rect">
            <a:avLst/>
          </a:prstGeom>
        </p:spPr>
      </p:pic>
    </p:spTree>
    <p:extLst>
      <p:ext uri="{BB962C8B-B14F-4D97-AF65-F5344CB8AC3E}">
        <p14:creationId xmlns:p14="http://schemas.microsoft.com/office/powerpoint/2010/main" val="36557194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E31B-3C48-4FC7-8437-B9B458D27D70}"/>
              </a:ext>
            </a:extLst>
          </p:cNvPr>
          <p:cNvSpPr>
            <a:spLocks noGrp="1"/>
          </p:cNvSpPr>
          <p:nvPr>
            <p:ph type="title"/>
          </p:nvPr>
        </p:nvSpPr>
        <p:spPr/>
        <p:txBody>
          <a:bodyPr/>
          <a:lstStyle/>
          <a:p>
            <a:r>
              <a:rPr lang="sl-SI" dirty="0"/>
              <a:t>Personas and technology</a:t>
            </a:r>
            <a:endParaRPr lang="en-US" dirty="0"/>
          </a:p>
        </p:txBody>
      </p:sp>
      <p:pic>
        <p:nvPicPr>
          <p:cNvPr id="7" name="Picture 6">
            <a:extLst>
              <a:ext uri="{FF2B5EF4-FFF2-40B4-BE49-F238E27FC236}">
                <a16:creationId xmlns:a16="http://schemas.microsoft.com/office/drawing/2014/main" id="{D4C9ABB8-48EF-4EA0-8C42-7B0141EFB6F9}"/>
              </a:ext>
            </a:extLst>
          </p:cNvPr>
          <p:cNvPicPr>
            <a:picLocks noChangeAspect="1"/>
          </p:cNvPicPr>
          <p:nvPr/>
        </p:nvPicPr>
        <p:blipFill>
          <a:blip r:embed="rId2"/>
          <a:stretch>
            <a:fillRect/>
          </a:stretch>
        </p:blipFill>
        <p:spPr>
          <a:xfrm>
            <a:off x="2718219" y="1263721"/>
            <a:ext cx="5833572" cy="5594279"/>
          </a:xfrm>
          <a:prstGeom prst="rect">
            <a:avLst/>
          </a:prstGeom>
        </p:spPr>
      </p:pic>
    </p:spTree>
    <p:extLst>
      <p:ext uri="{BB962C8B-B14F-4D97-AF65-F5344CB8AC3E}">
        <p14:creationId xmlns:p14="http://schemas.microsoft.com/office/powerpoint/2010/main" val="19752772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DF50-8DB5-4E8A-BD44-2018029ADBAB}"/>
              </a:ext>
            </a:extLst>
          </p:cNvPr>
          <p:cNvSpPr>
            <a:spLocks noGrp="1"/>
          </p:cNvSpPr>
          <p:nvPr>
            <p:ph type="title"/>
          </p:nvPr>
        </p:nvSpPr>
        <p:spPr>
          <a:xfrm>
            <a:off x="588263" y="457200"/>
            <a:ext cx="11018520" cy="1107996"/>
          </a:xfrm>
        </p:spPr>
        <p:txBody>
          <a:bodyPr/>
          <a:lstStyle/>
          <a:p>
            <a:r>
              <a:rPr lang="sl-SI" dirty="0"/>
              <a:t>Architecture – Batch scoring of Spark models with Databrics</a:t>
            </a:r>
            <a:endParaRPr lang="en-US" dirty="0"/>
          </a:p>
        </p:txBody>
      </p:sp>
      <p:pic>
        <p:nvPicPr>
          <p:cNvPr id="7" name="Picture 6">
            <a:extLst>
              <a:ext uri="{FF2B5EF4-FFF2-40B4-BE49-F238E27FC236}">
                <a16:creationId xmlns:a16="http://schemas.microsoft.com/office/drawing/2014/main" id="{3C4EE3A8-1738-49CA-B829-E7145A9CA845}"/>
              </a:ext>
            </a:extLst>
          </p:cNvPr>
          <p:cNvPicPr>
            <a:picLocks noChangeAspect="1"/>
          </p:cNvPicPr>
          <p:nvPr/>
        </p:nvPicPr>
        <p:blipFill>
          <a:blip r:embed="rId2"/>
          <a:stretch>
            <a:fillRect/>
          </a:stretch>
        </p:blipFill>
        <p:spPr>
          <a:xfrm>
            <a:off x="2884621" y="1243124"/>
            <a:ext cx="7893817" cy="5254473"/>
          </a:xfrm>
          <a:prstGeom prst="rect">
            <a:avLst/>
          </a:prstGeom>
        </p:spPr>
      </p:pic>
    </p:spTree>
    <p:extLst>
      <p:ext uri="{BB962C8B-B14F-4D97-AF65-F5344CB8AC3E}">
        <p14:creationId xmlns:p14="http://schemas.microsoft.com/office/powerpoint/2010/main" val="24918577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DF50-8DB5-4E8A-BD44-2018029ADBAB}"/>
              </a:ext>
            </a:extLst>
          </p:cNvPr>
          <p:cNvSpPr>
            <a:spLocks noGrp="1"/>
          </p:cNvSpPr>
          <p:nvPr>
            <p:ph type="title"/>
          </p:nvPr>
        </p:nvSpPr>
        <p:spPr/>
        <p:txBody>
          <a:bodyPr/>
          <a:lstStyle/>
          <a:p>
            <a:r>
              <a:rPr lang="sl-SI" dirty="0"/>
              <a:t>Architecture – Image classification</a:t>
            </a:r>
            <a:endParaRPr lang="en-US" dirty="0"/>
          </a:p>
        </p:txBody>
      </p:sp>
      <p:pic>
        <p:nvPicPr>
          <p:cNvPr id="4" name="Picture 3">
            <a:extLst>
              <a:ext uri="{FF2B5EF4-FFF2-40B4-BE49-F238E27FC236}">
                <a16:creationId xmlns:a16="http://schemas.microsoft.com/office/drawing/2014/main" id="{1FC33A73-3496-41F9-BED2-46404FBCF623}"/>
              </a:ext>
            </a:extLst>
          </p:cNvPr>
          <p:cNvPicPr>
            <a:picLocks noChangeAspect="1"/>
          </p:cNvPicPr>
          <p:nvPr/>
        </p:nvPicPr>
        <p:blipFill>
          <a:blip r:embed="rId2"/>
          <a:stretch>
            <a:fillRect/>
          </a:stretch>
        </p:blipFill>
        <p:spPr>
          <a:xfrm>
            <a:off x="2094247" y="1286232"/>
            <a:ext cx="7771648" cy="5114568"/>
          </a:xfrm>
          <a:prstGeom prst="rect">
            <a:avLst/>
          </a:prstGeom>
        </p:spPr>
      </p:pic>
    </p:spTree>
    <p:extLst>
      <p:ext uri="{BB962C8B-B14F-4D97-AF65-F5344CB8AC3E}">
        <p14:creationId xmlns:p14="http://schemas.microsoft.com/office/powerpoint/2010/main" val="267121883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DF50-8DB5-4E8A-BD44-2018029ADBAB}"/>
              </a:ext>
            </a:extLst>
          </p:cNvPr>
          <p:cNvSpPr>
            <a:spLocks noGrp="1"/>
          </p:cNvSpPr>
          <p:nvPr>
            <p:ph type="title"/>
          </p:nvPr>
        </p:nvSpPr>
        <p:spPr>
          <a:xfrm>
            <a:off x="588263" y="457200"/>
            <a:ext cx="11018520" cy="1107996"/>
          </a:xfrm>
        </p:spPr>
        <p:txBody>
          <a:bodyPr/>
          <a:lstStyle/>
          <a:p>
            <a:r>
              <a:rPr lang="sl-SI" dirty="0"/>
              <a:t>Architecture – contactless IoT interfaces with Azure intelligent edge</a:t>
            </a:r>
            <a:endParaRPr lang="en-US" dirty="0"/>
          </a:p>
        </p:txBody>
      </p:sp>
      <p:pic>
        <p:nvPicPr>
          <p:cNvPr id="5" name="Picture 4">
            <a:extLst>
              <a:ext uri="{FF2B5EF4-FFF2-40B4-BE49-F238E27FC236}">
                <a16:creationId xmlns:a16="http://schemas.microsoft.com/office/drawing/2014/main" id="{2FB53F92-E2B3-4690-A33E-118F6C8E7C77}"/>
              </a:ext>
            </a:extLst>
          </p:cNvPr>
          <p:cNvPicPr>
            <a:picLocks noChangeAspect="1"/>
          </p:cNvPicPr>
          <p:nvPr/>
        </p:nvPicPr>
        <p:blipFill>
          <a:blip r:embed="rId2"/>
          <a:stretch>
            <a:fillRect/>
          </a:stretch>
        </p:blipFill>
        <p:spPr>
          <a:xfrm>
            <a:off x="1888959" y="1785192"/>
            <a:ext cx="9410680" cy="4278723"/>
          </a:xfrm>
          <a:prstGeom prst="rect">
            <a:avLst/>
          </a:prstGeom>
        </p:spPr>
      </p:pic>
    </p:spTree>
    <p:extLst>
      <p:ext uri="{BB962C8B-B14F-4D97-AF65-F5344CB8AC3E}">
        <p14:creationId xmlns:p14="http://schemas.microsoft.com/office/powerpoint/2010/main" val="388476225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DF50-8DB5-4E8A-BD44-2018029ADBAB}"/>
              </a:ext>
            </a:extLst>
          </p:cNvPr>
          <p:cNvSpPr>
            <a:spLocks noGrp="1"/>
          </p:cNvSpPr>
          <p:nvPr>
            <p:ph type="title"/>
          </p:nvPr>
        </p:nvSpPr>
        <p:spPr/>
        <p:txBody>
          <a:bodyPr/>
          <a:lstStyle/>
          <a:p>
            <a:r>
              <a:rPr lang="sl-SI" dirty="0"/>
              <a:t>Architecture – Image classification with CNN</a:t>
            </a:r>
            <a:endParaRPr lang="en-US" dirty="0"/>
          </a:p>
        </p:txBody>
      </p:sp>
      <p:pic>
        <p:nvPicPr>
          <p:cNvPr id="4" name="Picture 3">
            <a:extLst>
              <a:ext uri="{FF2B5EF4-FFF2-40B4-BE49-F238E27FC236}">
                <a16:creationId xmlns:a16="http://schemas.microsoft.com/office/drawing/2014/main" id="{58551EAE-B5CC-488F-BD81-56F9C09D85C9}"/>
              </a:ext>
            </a:extLst>
          </p:cNvPr>
          <p:cNvPicPr>
            <a:picLocks noChangeAspect="1"/>
          </p:cNvPicPr>
          <p:nvPr/>
        </p:nvPicPr>
        <p:blipFill>
          <a:blip r:embed="rId2"/>
          <a:stretch>
            <a:fillRect/>
          </a:stretch>
        </p:blipFill>
        <p:spPr>
          <a:xfrm>
            <a:off x="2779296" y="1203157"/>
            <a:ext cx="6848820" cy="5370706"/>
          </a:xfrm>
          <a:prstGeom prst="rect">
            <a:avLst/>
          </a:prstGeom>
        </p:spPr>
      </p:pic>
    </p:spTree>
    <p:extLst>
      <p:ext uri="{BB962C8B-B14F-4D97-AF65-F5344CB8AC3E}">
        <p14:creationId xmlns:p14="http://schemas.microsoft.com/office/powerpoint/2010/main" val="212699010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055DAE-F89C-4A41-8A5F-108692B6BBE3}"/>
              </a:ext>
            </a:extLst>
          </p:cNvPr>
          <p:cNvSpPr>
            <a:spLocks noGrp="1"/>
          </p:cNvSpPr>
          <p:nvPr>
            <p:ph type="body" sz="quarter" idx="10"/>
          </p:nvPr>
        </p:nvSpPr>
        <p:spPr>
          <a:xfrm>
            <a:off x="1460213" y="3019559"/>
            <a:ext cx="6718015" cy="2092881"/>
          </a:xfrm>
        </p:spPr>
        <p:txBody>
          <a:bodyPr/>
          <a:lstStyle/>
          <a:p>
            <a:pPr algn="l"/>
            <a:r>
              <a:rPr lang="sl-SI" sz="4000" dirty="0">
                <a:solidFill>
                  <a:schemeClr val="bg1">
                    <a:lumMod val="90000"/>
                    <a:lumOff val="10000"/>
                  </a:schemeClr>
                </a:solidFill>
              </a:rPr>
              <a:t>Adapting to changes</a:t>
            </a:r>
          </a:p>
          <a:p>
            <a:pPr algn="l"/>
            <a:endParaRPr lang="sl-SI" sz="4000" dirty="0">
              <a:solidFill>
                <a:schemeClr val="bg1">
                  <a:lumMod val="90000"/>
                  <a:lumOff val="10000"/>
                </a:schemeClr>
              </a:solidFill>
            </a:endParaRPr>
          </a:p>
          <a:p>
            <a:pPr algn="l"/>
            <a:r>
              <a:rPr lang="hr-HR" sz="4000" dirty="0">
                <a:solidFill>
                  <a:schemeClr val="bg1">
                    <a:lumMod val="90000"/>
                    <a:lumOff val="10000"/>
                  </a:schemeClr>
                </a:solidFill>
              </a:rPr>
              <a:t> </a:t>
            </a:r>
          </a:p>
        </p:txBody>
      </p:sp>
      <p:sp>
        <p:nvSpPr>
          <p:cNvPr id="3" name="Text Placeholder 1">
            <a:extLst>
              <a:ext uri="{FF2B5EF4-FFF2-40B4-BE49-F238E27FC236}">
                <a16:creationId xmlns:a16="http://schemas.microsoft.com/office/drawing/2014/main" id="{54AD7B64-C8C4-410D-AA20-FA2FD8CED980}"/>
              </a:ext>
            </a:extLst>
          </p:cNvPr>
          <p:cNvSpPr txBox="1">
            <a:spLocks/>
          </p:cNvSpPr>
          <p:nvPr/>
        </p:nvSpPr>
        <p:spPr>
          <a:xfrm>
            <a:off x="256425" y="2673962"/>
            <a:ext cx="6718015" cy="2123658"/>
          </a:xfrm>
          <a:prstGeom prst="rect">
            <a:avLst/>
          </a:prstGeom>
        </p:spPr>
        <p:txBody>
          <a:bodyPr vert="horz" wrap="square" lIns="0" tIns="0" rIns="0" bIns="0" rtlCol="0" anchor="ctr">
            <a:spAutoFit/>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3200" b="1" i="0" kern="1200" spc="0" baseline="0">
                <a:gradFill>
                  <a:gsLst>
                    <a:gs pos="1250">
                      <a:schemeClr val="tx1"/>
                    </a:gs>
                    <a:gs pos="100000">
                      <a:schemeClr val="tx1"/>
                    </a:gs>
                  </a:gsLst>
                  <a:lin ang="5400000" scaled="0"/>
                </a:gradFill>
                <a:latin typeface="Segoe UI Semibold" panose="020B0502040204020203" pitchFamily="34" charset="0"/>
                <a:ea typeface="+mn-ea"/>
                <a:cs typeface="Segoe UI Semibold"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sl-SI" sz="13800" dirty="0">
                <a:solidFill>
                  <a:schemeClr val="bg1">
                    <a:lumMod val="90000"/>
                    <a:lumOff val="10000"/>
                  </a:schemeClr>
                </a:solidFill>
              </a:rPr>
              <a:t>3</a:t>
            </a:r>
          </a:p>
        </p:txBody>
      </p:sp>
    </p:spTree>
    <p:extLst>
      <p:ext uri="{BB962C8B-B14F-4D97-AF65-F5344CB8AC3E}">
        <p14:creationId xmlns:p14="http://schemas.microsoft.com/office/powerpoint/2010/main" val="322119932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DF50-8DB5-4E8A-BD44-2018029ADBAB}"/>
              </a:ext>
            </a:extLst>
          </p:cNvPr>
          <p:cNvSpPr>
            <a:spLocks noGrp="1"/>
          </p:cNvSpPr>
          <p:nvPr>
            <p:ph type="title"/>
          </p:nvPr>
        </p:nvSpPr>
        <p:spPr/>
        <p:txBody>
          <a:bodyPr/>
          <a:lstStyle/>
          <a:p>
            <a:r>
              <a:rPr lang="sl-SI" dirty="0"/>
              <a:t>What can we do today?</a:t>
            </a:r>
            <a:endParaRPr lang="en-US" dirty="0"/>
          </a:p>
        </p:txBody>
      </p:sp>
      <p:sp>
        <p:nvSpPr>
          <p:cNvPr id="3" name="Text Placeholder 2">
            <a:extLst>
              <a:ext uri="{FF2B5EF4-FFF2-40B4-BE49-F238E27FC236}">
                <a16:creationId xmlns:a16="http://schemas.microsoft.com/office/drawing/2014/main" id="{40808E98-4363-49E3-9D4D-6B7E09189226}"/>
              </a:ext>
            </a:extLst>
          </p:cNvPr>
          <p:cNvSpPr>
            <a:spLocks noGrp="1"/>
          </p:cNvSpPr>
          <p:nvPr>
            <p:ph type="body" sz="quarter" idx="10"/>
          </p:nvPr>
        </p:nvSpPr>
        <p:spPr>
          <a:xfrm>
            <a:off x="586390" y="1434370"/>
            <a:ext cx="11691228" cy="4998291"/>
          </a:xfrm>
        </p:spPr>
        <p:txBody>
          <a:bodyPr/>
          <a:lstStyle/>
          <a:p>
            <a:r>
              <a:rPr lang="sl-SI" dirty="0"/>
              <a:t>The green plan for EU 2050</a:t>
            </a:r>
          </a:p>
          <a:p>
            <a:endParaRPr lang="sl-SI" dirty="0"/>
          </a:p>
          <a:p>
            <a:r>
              <a:rPr lang="sl-SI" b="1" dirty="0"/>
              <a:t> - </a:t>
            </a:r>
            <a:r>
              <a:rPr lang="en-US" dirty="0"/>
              <a:t>Combat the negative impact of AI on the climate</a:t>
            </a:r>
          </a:p>
          <a:p>
            <a:r>
              <a:rPr lang="sl-SI" dirty="0"/>
              <a:t> - </a:t>
            </a:r>
            <a:r>
              <a:rPr lang="en-US" dirty="0"/>
              <a:t>Educate their employees on the criticality of climate change and explain how AI can make a real difference</a:t>
            </a:r>
          </a:p>
          <a:p>
            <a:r>
              <a:rPr lang="sl-SI" dirty="0"/>
              <a:t>- </a:t>
            </a:r>
            <a:r>
              <a:rPr lang="en-US" dirty="0"/>
              <a:t>Establish technological foundations for AI-powered climate change action</a:t>
            </a:r>
          </a:p>
          <a:p>
            <a:r>
              <a:rPr lang="sl-SI" dirty="0"/>
              <a:t> - </a:t>
            </a:r>
            <a:r>
              <a:rPr lang="en-US" dirty="0"/>
              <a:t>Scale specific use cases</a:t>
            </a:r>
          </a:p>
          <a:p>
            <a:r>
              <a:rPr lang="sl-SI" dirty="0"/>
              <a:t> - </a:t>
            </a:r>
            <a:r>
              <a:rPr lang="en-US" dirty="0"/>
              <a:t>Collaborate with the climate change ecosystem</a:t>
            </a:r>
          </a:p>
          <a:p>
            <a:r>
              <a:rPr lang="sl-SI" dirty="0"/>
              <a:t> </a:t>
            </a:r>
          </a:p>
          <a:p>
            <a:endParaRPr lang="en-US" dirty="0"/>
          </a:p>
        </p:txBody>
      </p:sp>
    </p:spTree>
    <p:extLst>
      <p:ext uri="{BB962C8B-B14F-4D97-AF65-F5344CB8AC3E}">
        <p14:creationId xmlns:p14="http://schemas.microsoft.com/office/powerpoint/2010/main" val="28283528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79A6B0-8888-4C49-BA0B-F4D541B9155E}"/>
              </a:ext>
            </a:extLst>
          </p:cNvPr>
          <p:cNvSpPr>
            <a:spLocks noGrp="1"/>
          </p:cNvSpPr>
          <p:nvPr>
            <p:ph type="title"/>
          </p:nvPr>
        </p:nvSpPr>
        <p:spPr>
          <a:xfrm>
            <a:off x="472336" y="489071"/>
            <a:ext cx="7881324" cy="738664"/>
          </a:xfrm>
        </p:spPr>
        <p:txBody>
          <a:bodyPr/>
          <a:lstStyle/>
          <a:p>
            <a:r>
              <a:rPr lang="sl-SI" sz="4800" dirty="0"/>
              <a:t>About</a:t>
            </a:r>
            <a:endParaRPr lang="en-US" dirty="0"/>
          </a:p>
        </p:txBody>
      </p:sp>
      <p:sp>
        <p:nvSpPr>
          <p:cNvPr id="5" name="Content Placeholder 2">
            <a:extLst>
              <a:ext uri="{FF2B5EF4-FFF2-40B4-BE49-F238E27FC236}">
                <a16:creationId xmlns:a16="http://schemas.microsoft.com/office/drawing/2014/main" id="{838A6610-7299-465B-A883-5EC79555B1EA}"/>
              </a:ext>
            </a:extLst>
          </p:cNvPr>
          <p:cNvSpPr txBox="1">
            <a:spLocks/>
          </p:cNvSpPr>
          <p:nvPr/>
        </p:nvSpPr>
        <p:spPr>
          <a:xfrm>
            <a:off x="244019" y="1703614"/>
            <a:ext cx="6288782" cy="3450772"/>
          </a:xfrm>
          <a:prstGeom prst="rect">
            <a:avLst/>
          </a:prstGeom>
        </p:spPr>
        <p:txBody>
          <a:bodyPr vert="horz" wrap="square" lIns="90300" tIns="56439" rIns="90300" bIns="56439" rtlCol="0">
            <a:normAutofit/>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sl-SI" sz="2538" dirty="0">
                <a:solidFill>
                  <a:schemeClr val="tx1"/>
                </a:solidFill>
                <a:latin typeface="Segoe UI Light" panose="020B0502040204020203" pitchFamily="34" charset="0"/>
              </a:rPr>
              <a:t>BI Developer | data analyst | data scientist</a:t>
            </a:r>
          </a:p>
          <a:p>
            <a:r>
              <a:rPr lang="sl-SI" sz="2538" dirty="0">
                <a:solidFill>
                  <a:schemeClr val="tx1"/>
                </a:solidFill>
                <a:latin typeface="Segoe UI Light" panose="020B0502040204020203" pitchFamily="34" charset="0"/>
              </a:rPr>
              <a:t>SQL Server, SAS, R, </a:t>
            </a:r>
            <a:r>
              <a:rPr lang="sl-SI" sz="2538" dirty="0" err="1">
                <a:solidFill>
                  <a:schemeClr val="tx1"/>
                </a:solidFill>
                <a:latin typeface="Segoe UI Light" panose="020B0502040204020203" pitchFamily="34" charset="0"/>
              </a:rPr>
              <a:t>Python</a:t>
            </a:r>
            <a:r>
              <a:rPr lang="sl-SI" sz="2538" dirty="0">
                <a:solidFill>
                  <a:schemeClr val="tx1"/>
                </a:solidFill>
                <a:latin typeface="Segoe UI Light" panose="020B0502040204020203" pitchFamily="34" charset="0"/>
              </a:rPr>
              <a:t>, C#, SAP, SPSS</a:t>
            </a:r>
          </a:p>
          <a:p>
            <a:r>
              <a:rPr lang="sl-SI" sz="2538" dirty="0">
                <a:solidFill>
                  <a:schemeClr val="tx1"/>
                </a:solidFill>
                <a:latin typeface="Segoe UI Light" panose="020B0502040204020203" pitchFamily="34" charset="0"/>
              </a:rPr>
              <a:t>20years experience MSSQL, DEV, BI, DM</a:t>
            </a:r>
          </a:p>
          <a:p>
            <a:r>
              <a:rPr lang="sl-SI" sz="2538" dirty="0">
                <a:solidFill>
                  <a:schemeClr val="tx1"/>
                </a:solidFill>
                <a:latin typeface="Segoe UI Light" panose="020B0502040204020203" pitchFamily="34" charset="0"/>
              </a:rPr>
              <a:t>Frequent community speaker</a:t>
            </a:r>
          </a:p>
          <a:p>
            <a:r>
              <a:rPr lang="sl-SI" sz="2538" dirty="0">
                <a:solidFill>
                  <a:schemeClr val="tx1"/>
                </a:solidFill>
                <a:latin typeface="Segoe UI Light" panose="020B0502040204020203" pitchFamily="34" charset="0"/>
              </a:rPr>
              <a:t>Avid coffee drinker &amp; bicycle junkie</a:t>
            </a:r>
          </a:p>
        </p:txBody>
      </p:sp>
      <p:pic>
        <p:nvPicPr>
          <p:cNvPr id="6" name="Picture 5">
            <a:extLst>
              <a:ext uri="{FF2B5EF4-FFF2-40B4-BE49-F238E27FC236}">
                <a16:creationId xmlns:a16="http://schemas.microsoft.com/office/drawing/2014/main" id="{9B4BF7A9-AB3C-4ABC-BE57-6D9267AFE846}"/>
              </a:ext>
            </a:extLst>
          </p:cNvPr>
          <p:cNvPicPr>
            <a:picLocks noChangeAspect="1"/>
          </p:cNvPicPr>
          <p:nvPr/>
        </p:nvPicPr>
        <p:blipFill>
          <a:blip r:embed="rId2"/>
          <a:stretch>
            <a:fillRect/>
          </a:stretch>
        </p:blipFill>
        <p:spPr>
          <a:xfrm>
            <a:off x="6376487" y="2976474"/>
            <a:ext cx="5415180" cy="2871686"/>
          </a:xfrm>
          <a:prstGeom prst="rect">
            <a:avLst/>
          </a:prstGeom>
        </p:spPr>
      </p:pic>
      <p:grpSp>
        <p:nvGrpSpPr>
          <p:cNvPr id="10" name="Group 9">
            <a:extLst>
              <a:ext uri="{FF2B5EF4-FFF2-40B4-BE49-F238E27FC236}">
                <a16:creationId xmlns:a16="http://schemas.microsoft.com/office/drawing/2014/main" id="{7830F22E-5AA5-4211-A3B6-9AA2C8D5648E}"/>
              </a:ext>
            </a:extLst>
          </p:cNvPr>
          <p:cNvGrpSpPr/>
          <p:nvPr/>
        </p:nvGrpSpPr>
        <p:grpSpPr>
          <a:xfrm>
            <a:off x="10416998" y="445953"/>
            <a:ext cx="1374669" cy="1843434"/>
            <a:chOff x="6667774" y="1323373"/>
            <a:chExt cx="948871" cy="1370131"/>
          </a:xfrm>
        </p:grpSpPr>
        <p:pic>
          <p:nvPicPr>
            <p:cNvPr id="11" name="Picture 2">
              <a:extLst>
                <a:ext uri="{FF2B5EF4-FFF2-40B4-BE49-F238E27FC236}">
                  <a16:creationId xmlns:a16="http://schemas.microsoft.com/office/drawing/2014/main" id="{0AB2E8E4-6CEA-4C22-BDD8-29C29D7F7F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7774" y="1323373"/>
              <a:ext cx="948871" cy="137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a:extLst>
                <a:ext uri="{FF2B5EF4-FFF2-40B4-BE49-F238E27FC236}">
                  <a16:creationId xmlns:a16="http://schemas.microsoft.com/office/drawing/2014/main" id="{53E41BBA-AE33-497A-B6FE-20632D08F0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3138" y="2008438"/>
              <a:ext cx="465320" cy="232661"/>
            </a:xfrm>
            <a:prstGeom prst="rect">
              <a:avLst/>
            </a:prstGeom>
          </p:spPr>
        </p:pic>
        <p:pic>
          <p:nvPicPr>
            <p:cNvPr id="13" name="Picture 12">
              <a:extLst>
                <a:ext uri="{FF2B5EF4-FFF2-40B4-BE49-F238E27FC236}">
                  <a16:creationId xmlns:a16="http://schemas.microsoft.com/office/drawing/2014/main" id="{6E5131A0-33E2-4E19-991C-CE799EAC2B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6090" y="1769672"/>
              <a:ext cx="639415" cy="226992"/>
            </a:xfrm>
            <a:prstGeom prst="rect">
              <a:avLst/>
            </a:prstGeom>
          </p:spPr>
        </p:pic>
      </p:grpSp>
      <p:pic>
        <p:nvPicPr>
          <p:cNvPr id="3" name="Picture 2">
            <a:extLst>
              <a:ext uri="{FF2B5EF4-FFF2-40B4-BE49-F238E27FC236}">
                <a16:creationId xmlns:a16="http://schemas.microsoft.com/office/drawing/2014/main" id="{4854CA8B-4F16-4574-AFD7-86E10E3FF56D}"/>
              </a:ext>
            </a:extLst>
          </p:cNvPr>
          <p:cNvPicPr>
            <a:picLocks noChangeAspect="1"/>
          </p:cNvPicPr>
          <p:nvPr/>
        </p:nvPicPr>
        <p:blipFill>
          <a:blip r:embed="rId6"/>
          <a:stretch>
            <a:fillRect/>
          </a:stretch>
        </p:blipFill>
        <p:spPr>
          <a:xfrm>
            <a:off x="9864164" y="310246"/>
            <a:ext cx="2162477" cy="2114845"/>
          </a:xfrm>
          <a:prstGeom prst="rect">
            <a:avLst/>
          </a:prstGeom>
        </p:spPr>
      </p:pic>
    </p:spTree>
    <p:extLst>
      <p:ext uri="{BB962C8B-B14F-4D97-AF65-F5344CB8AC3E}">
        <p14:creationId xmlns:p14="http://schemas.microsoft.com/office/powerpoint/2010/main" val="24022891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3B503-A231-4A6B-8DAE-38434124375A}"/>
              </a:ext>
            </a:extLst>
          </p:cNvPr>
          <p:cNvSpPr>
            <a:spLocks noGrp="1"/>
          </p:cNvSpPr>
          <p:nvPr>
            <p:ph type="title"/>
          </p:nvPr>
        </p:nvSpPr>
        <p:spPr/>
        <p:txBody>
          <a:bodyPr/>
          <a:lstStyle/>
          <a:p>
            <a:r>
              <a:rPr lang="sl-SI" dirty="0"/>
              <a:t>Humanitarian response</a:t>
            </a:r>
            <a:endParaRPr lang="en-US" dirty="0"/>
          </a:p>
        </p:txBody>
      </p:sp>
      <p:sp>
        <p:nvSpPr>
          <p:cNvPr id="3" name="Text Placeholder 2">
            <a:extLst>
              <a:ext uri="{FF2B5EF4-FFF2-40B4-BE49-F238E27FC236}">
                <a16:creationId xmlns:a16="http://schemas.microsoft.com/office/drawing/2014/main" id="{26C3DD5E-3D05-4B3B-A050-9F949FCB592B}"/>
              </a:ext>
            </a:extLst>
          </p:cNvPr>
          <p:cNvSpPr>
            <a:spLocks noGrp="1"/>
          </p:cNvSpPr>
          <p:nvPr>
            <p:ph type="body" sz="quarter" idx="10"/>
          </p:nvPr>
        </p:nvSpPr>
        <p:spPr>
          <a:xfrm>
            <a:off x="586390" y="1434370"/>
            <a:ext cx="11018520" cy="430887"/>
          </a:xfrm>
        </p:spPr>
        <p:txBody>
          <a:bodyPr/>
          <a:lstStyle/>
          <a:p>
            <a:r>
              <a:rPr lang="sl-SI" dirty="0"/>
              <a:t>Probability models for predicting crisis (drought, flood, fire, avalanches)</a:t>
            </a:r>
            <a:endParaRPr lang="en-US" dirty="0"/>
          </a:p>
        </p:txBody>
      </p:sp>
      <p:pic>
        <p:nvPicPr>
          <p:cNvPr id="5" name="Picture 4">
            <a:extLst>
              <a:ext uri="{FF2B5EF4-FFF2-40B4-BE49-F238E27FC236}">
                <a16:creationId xmlns:a16="http://schemas.microsoft.com/office/drawing/2014/main" id="{E163EB76-8B0D-4705-B979-217C8228BF5F}"/>
              </a:ext>
            </a:extLst>
          </p:cNvPr>
          <p:cNvPicPr>
            <a:picLocks noChangeAspect="1"/>
          </p:cNvPicPr>
          <p:nvPr/>
        </p:nvPicPr>
        <p:blipFill>
          <a:blip r:embed="rId2"/>
          <a:stretch>
            <a:fillRect/>
          </a:stretch>
        </p:blipFill>
        <p:spPr>
          <a:xfrm>
            <a:off x="731824" y="2384605"/>
            <a:ext cx="4417692" cy="3172312"/>
          </a:xfrm>
          <a:prstGeom prst="rect">
            <a:avLst/>
          </a:prstGeom>
        </p:spPr>
      </p:pic>
      <p:pic>
        <p:nvPicPr>
          <p:cNvPr id="7" name="Picture 6">
            <a:extLst>
              <a:ext uri="{FF2B5EF4-FFF2-40B4-BE49-F238E27FC236}">
                <a16:creationId xmlns:a16="http://schemas.microsoft.com/office/drawing/2014/main" id="{0448DB7B-D962-417F-B839-F9E063C5C94B}"/>
              </a:ext>
            </a:extLst>
          </p:cNvPr>
          <p:cNvPicPr>
            <a:picLocks noChangeAspect="1"/>
          </p:cNvPicPr>
          <p:nvPr/>
        </p:nvPicPr>
        <p:blipFill>
          <a:blip r:embed="rId3"/>
          <a:stretch>
            <a:fillRect/>
          </a:stretch>
        </p:blipFill>
        <p:spPr>
          <a:xfrm>
            <a:off x="6645949" y="2174363"/>
            <a:ext cx="4669848" cy="3547481"/>
          </a:xfrm>
          <a:prstGeom prst="rect">
            <a:avLst/>
          </a:prstGeom>
        </p:spPr>
      </p:pic>
      <p:sp>
        <p:nvSpPr>
          <p:cNvPr id="8" name="Arrow: Right 7">
            <a:extLst>
              <a:ext uri="{FF2B5EF4-FFF2-40B4-BE49-F238E27FC236}">
                <a16:creationId xmlns:a16="http://schemas.microsoft.com/office/drawing/2014/main" id="{D51D0D88-899D-41D2-B777-02D32EA515CA}"/>
              </a:ext>
            </a:extLst>
          </p:cNvPr>
          <p:cNvSpPr/>
          <p:nvPr/>
        </p:nvSpPr>
        <p:spPr bwMode="auto">
          <a:xfrm>
            <a:off x="5424490" y="3693762"/>
            <a:ext cx="946484" cy="55399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593475F9-EC32-498F-AD05-3B55F76179DD}"/>
              </a:ext>
            </a:extLst>
          </p:cNvPr>
          <p:cNvSpPr txBox="1"/>
          <p:nvPr/>
        </p:nvSpPr>
        <p:spPr>
          <a:xfrm>
            <a:off x="5376461" y="6501153"/>
            <a:ext cx="6380252" cy="276999"/>
          </a:xfrm>
          <a:prstGeom prst="rect">
            <a:avLst/>
          </a:prstGeom>
          <a:noFill/>
        </p:spPr>
        <p:txBody>
          <a:bodyPr wrap="square">
            <a:spAutoFit/>
          </a:bodyPr>
          <a:lstStyle/>
          <a:p>
            <a:r>
              <a:rPr lang="sl-SI" sz="1200" dirty="0"/>
              <a:t>Source: </a:t>
            </a:r>
            <a:r>
              <a:rPr lang="en-US" sz="1200" dirty="0"/>
              <a:t>https://www.capgemini.com/wp-content/uploads/2020/12/Report-Climate-AI.pdf</a:t>
            </a:r>
          </a:p>
        </p:txBody>
      </p:sp>
    </p:spTree>
    <p:extLst>
      <p:ext uri="{BB962C8B-B14F-4D97-AF65-F5344CB8AC3E}">
        <p14:creationId xmlns:p14="http://schemas.microsoft.com/office/powerpoint/2010/main" val="36798745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3B503-A231-4A6B-8DAE-38434124375A}"/>
              </a:ext>
            </a:extLst>
          </p:cNvPr>
          <p:cNvSpPr>
            <a:spLocks noGrp="1"/>
          </p:cNvSpPr>
          <p:nvPr>
            <p:ph type="title"/>
          </p:nvPr>
        </p:nvSpPr>
        <p:spPr/>
        <p:txBody>
          <a:bodyPr/>
          <a:lstStyle/>
          <a:p>
            <a:r>
              <a:rPr lang="sl-SI" dirty="0"/>
              <a:t>Crisis are decentralized; help usually is not</a:t>
            </a:r>
            <a:endParaRPr lang="en-US" dirty="0"/>
          </a:p>
        </p:txBody>
      </p:sp>
      <p:sp>
        <p:nvSpPr>
          <p:cNvPr id="3" name="Text Placeholder 2">
            <a:extLst>
              <a:ext uri="{FF2B5EF4-FFF2-40B4-BE49-F238E27FC236}">
                <a16:creationId xmlns:a16="http://schemas.microsoft.com/office/drawing/2014/main" id="{26C3DD5E-3D05-4B3B-A050-9F949FCB592B}"/>
              </a:ext>
            </a:extLst>
          </p:cNvPr>
          <p:cNvSpPr>
            <a:spLocks noGrp="1"/>
          </p:cNvSpPr>
          <p:nvPr>
            <p:ph type="body" sz="quarter" idx="10"/>
          </p:nvPr>
        </p:nvSpPr>
        <p:spPr>
          <a:xfrm>
            <a:off x="586390" y="1434370"/>
            <a:ext cx="11018520" cy="947952"/>
          </a:xfrm>
        </p:spPr>
        <p:txBody>
          <a:bodyPr/>
          <a:lstStyle/>
          <a:p>
            <a:r>
              <a:rPr lang="sl-SI" dirty="0"/>
              <a:t>Before hand humanitarian response plan</a:t>
            </a:r>
          </a:p>
          <a:p>
            <a:r>
              <a:rPr lang="sl-SI" dirty="0"/>
              <a:t>Triggered release of cash (case of Bangladesh and flooding in 2020)</a:t>
            </a:r>
            <a:endParaRPr lang="en-US" dirty="0"/>
          </a:p>
        </p:txBody>
      </p:sp>
      <p:pic>
        <p:nvPicPr>
          <p:cNvPr id="10" name="Picture 9">
            <a:extLst>
              <a:ext uri="{FF2B5EF4-FFF2-40B4-BE49-F238E27FC236}">
                <a16:creationId xmlns:a16="http://schemas.microsoft.com/office/drawing/2014/main" id="{D7BD6BCE-341B-476D-AC25-FB66B88D8A8B}"/>
              </a:ext>
            </a:extLst>
          </p:cNvPr>
          <p:cNvPicPr>
            <a:picLocks noChangeAspect="1"/>
          </p:cNvPicPr>
          <p:nvPr/>
        </p:nvPicPr>
        <p:blipFill>
          <a:blip r:embed="rId2"/>
          <a:stretch>
            <a:fillRect/>
          </a:stretch>
        </p:blipFill>
        <p:spPr>
          <a:xfrm>
            <a:off x="1435701" y="2500681"/>
            <a:ext cx="8289918" cy="4252054"/>
          </a:xfrm>
          <a:prstGeom prst="rect">
            <a:avLst/>
          </a:prstGeom>
        </p:spPr>
      </p:pic>
    </p:spTree>
    <p:extLst>
      <p:ext uri="{BB962C8B-B14F-4D97-AF65-F5344CB8AC3E}">
        <p14:creationId xmlns:p14="http://schemas.microsoft.com/office/powerpoint/2010/main" val="373474650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AB98B-1152-4D24-B4DD-0CCCD8536879}"/>
              </a:ext>
            </a:extLst>
          </p:cNvPr>
          <p:cNvSpPr>
            <a:spLocks noGrp="1"/>
          </p:cNvSpPr>
          <p:nvPr>
            <p:ph type="title"/>
          </p:nvPr>
        </p:nvSpPr>
        <p:spPr/>
        <p:txBody>
          <a:bodyPr/>
          <a:lstStyle/>
          <a:p>
            <a:r>
              <a:rPr lang="sl-SI" dirty="0"/>
              <a:t>Impact on society and humans</a:t>
            </a:r>
            <a:endParaRPr lang="en-US" dirty="0"/>
          </a:p>
        </p:txBody>
      </p:sp>
      <p:sp>
        <p:nvSpPr>
          <p:cNvPr id="3" name="Text Placeholder 2">
            <a:extLst>
              <a:ext uri="{FF2B5EF4-FFF2-40B4-BE49-F238E27FC236}">
                <a16:creationId xmlns:a16="http://schemas.microsoft.com/office/drawing/2014/main" id="{D4661FBB-1796-4C57-AD9C-8B3A12A6BDA9}"/>
              </a:ext>
            </a:extLst>
          </p:cNvPr>
          <p:cNvSpPr>
            <a:spLocks noGrp="1"/>
          </p:cNvSpPr>
          <p:nvPr>
            <p:ph type="body" sz="quarter" idx="10"/>
          </p:nvPr>
        </p:nvSpPr>
        <p:spPr>
          <a:xfrm>
            <a:off x="586390" y="1434370"/>
            <a:ext cx="11018520" cy="3447098"/>
          </a:xfrm>
        </p:spPr>
        <p:txBody>
          <a:bodyPr/>
          <a:lstStyle/>
          <a:p>
            <a:r>
              <a:rPr lang="sl-SI" dirty="0"/>
              <a:t>Drought impacts the agriculture</a:t>
            </a:r>
          </a:p>
          <a:p>
            <a:r>
              <a:rPr lang="sl-SI" dirty="0"/>
              <a:t>Sea level impacts and threatens coastal cities</a:t>
            </a:r>
          </a:p>
          <a:p>
            <a:r>
              <a:rPr lang="sl-SI" dirty="0"/>
              <a:t>Local crisis have global impacts and global crisis have local impacts</a:t>
            </a:r>
          </a:p>
          <a:p>
            <a:r>
              <a:rPr lang="sl-SI" dirty="0"/>
              <a:t>Lowering GHG and GHG emissions will have contra-effect</a:t>
            </a:r>
          </a:p>
          <a:p>
            <a:r>
              <a:rPr lang="sl-SI" dirty="0"/>
              <a:t>Abandon the usage of fossil fuels will have impact on other natural resources (less fossil, more wind and solar)</a:t>
            </a:r>
          </a:p>
          <a:p>
            <a:endParaRPr lang="en-US" dirty="0"/>
          </a:p>
        </p:txBody>
      </p:sp>
    </p:spTree>
    <p:extLst>
      <p:ext uri="{BB962C8B-B14F-4D97-AF65-F5344CB8AC3E}">
        <p14:creationId xmlns:p14="http://schemas.microsoft.com/office/powerpoint/2010/main" val="414405808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D0817-732D-49BA-B6A2-B1A7ABBF55F2}"/>
              </a:ext>
            </a:extLst>
          </p:cNvPr>
          <p:cNvSpPr>
            <a:spLocks noGrp="1"/>
          </p:cNvSpPr>
          <p:nvPr>
            <p:ph type="title"/>
          </p:nvPr>
        </p:nvSpPr>
        <p:spPr/>
        <p:txBody>
          <a:bodyPr/>
          <a:lstStyle/>
          <a:p>
            <a:r>
              <a:rPr lang="sl-SI" dirty="0"/>
              <a:t>Key take-aways</a:t>
            </a:r>
            <a:endParaRPr lang="en-US" dirty="0"/>
          </a:p>
        </p:txBody>
      </p:sp>
      <p:sp>
        <p:nvSpPr>
          <p:cNvPr id="3" name="Text Placeholder 2">
            <a:extLst>
              <a:ext uri="{FF2B5EF4-FFF2-40B4-BE49-F238E27FC236}">
                <a16:creationId xmlns:a16="http://schemas.microsoft.com/office/drawing/2014/main" id="{0E468D0F-35F4-4A91-A3F1-3440035D8230}"/>
              </a:ext>
            </a:extLst>
          </p:cNvPr>
          <p:cNvSpPr>
            <a:spLocks noGrp="1"/>
          </p:cNvSpPr>
          <p:nvPr>
            <p:ph type="body" sz="quarter" idx="10"/>
          </p:nvPr>
        </p:nvSpPr>
        <p:spPr>
          <a:xfrm>
            <a:off x="586390" y="1434370"/>
            <a:ext cx="11018520" cy="430887"/>
          </a:xfrm>
        </p:spPr>
        <p:txBody>
          <a:bodyPr/>
          <a:lstStyle/>
          <a:p>
            <a:r>
              <a:rPr lang="sl-SI" dirty="0"/>
              <a:t>AI and ML will have gain more and more t</a:t>
            </a:r>
            <a:endParaRPr lang="en-US" dirty="0"/>
          </a:p>
        </p:txBody>
      </p:sp>
    </p:spTree>
    <p:extLst>
      <p:ext uri="{BB962C8B-B14F-4D97-AF65-F5344CB8AC3E}">
        <p14:creationId xmlns:p14="http://schemas.microsoft.com/office/powerpoint/2010/main" val="34638504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055DAE-F89C-4A41-8A5F-108692B6BBE3}"/>
              </a:ext>
            </a:extLst>
          </p:cNvPr>
          <p:cNvSpPr>
            <a:spLocks noGrp="1"/>
          </p:cNvSpPr>
          <p:nvPr>
            <p:ph type="body" sz="quarter" idx="10"/>
          </p:nvPr>
        </p:nvSpPr>
        <p:spPr>
          <a:xfrm>
            <a:off x="1511586" y="2340829"/>
            <a:ext cx="2176837" cy="1354217"/>
          </a:xfrm>
        </p:spPr>
        <p:txBody>
          <a:bodyPr/>
          <a:lstStyle/>
          <a:p>
            <a:pPr algn="l"/>
            <a:r>
              <a:rPr lang="hr-HR" sz="4400" dirty="0"/>
              <a:t>Stay aware!</a:t>
            </a:r>
          </a:p>
        </p:txBody>
      </p:sp>
      <p:pic>
        <p:nvPicPr>
          <p:cNvPr id="3" name="Picture 2">
            <a:extLst>
              <a:ext uri="{FF2B5EF4-FFF2-40B4-BE49-F238E27FC236}">
                <a16:creationId xmlns:a16="http://schemas.microsoft.com/office/drawing/2014/main" id="{124FEA49-0603-43C2-A52B-2488D68DF707}"/>
              </a:ext>
            </a:extLst>
          </p:cNvPr>
          <p:cNvPicPr>
            <a:picLocks noChangeAspect="1"/>
          </p:cNvPicPr>
          <p:nvPr/>
        </p:nvPicPr>
        <p:blipFill>
          <a:blip r:embed="rId2"/>
          <a:stretch>
            <a:fillRect/>
          </a:stretch>
        </p:blipFill>
        <p:spPr>
          <a:xfrm>
            <a:off x="6342580" y="1058206"/>
            <a:ext cx="5400600" cy="2863954"/>
          </a:xfrm>
          <a:prstGeom prst="rect">
            <a:avLst/>
          </a:prstGeom>
        </p:spPr>
      </p:pic>
    </p:spTree>
    <p:extLst>
      <p:ext uri="{BB962C8B-B14F-4D97-AF65-F5344CB8AC3E}">
        <p14:creationId xmlns:p14="http://schemas.microsoft.com/office/powerpoint/2010/main" val="32376271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DF50-8DB5-4E8A-BD44-2018029ADBAB}"/>
              </a:ext>
            </a:extLst>
          </p:cNvPr>
          <p:cNvSpPr>
            <a:spLocks noGrp="1"/>
          </p:cNvSpPr>
          <p:nvPr>
            <p:ph type="title"/>
          </p:nvPr>
        </p:nvSpPr>
        <p:spPr/>
        <p:txBody>
          <a:bodyPr/>
          <a:lstStyle/>
          <a:p>
            <a:r>
              <a:rPr lang="sl-SI" dirty="0"/>
              <a:t>Abstract</a:t>
            </a:r>
            <a:endParaRPr lang="en-US" dirty="0"/>
          </a:p>
        </p:txBody>
      </p:sp>
      <p:sp>
        <p:nvSpPr>
          <p:cNvPr id="3" name="Text Placeholder 2">
            <a:extLst>
              <a:ext uri="{FF2B5EF4-FFF2-40B4-BE49-F238E27FC236}">
                <a16:creationId xmlns:a16="http://schemas.microsoft.com/office/drawing/2014/main" id="{40808E98-4363-49E3-9D4D-6B7E09189226}"/>
              </a:ext>
            </a:extLst>
          </p:cNvPr>
          <p:cNvSpPr>
            <a:spLocks noGrp="1"/>
          </p:cNvSpPr>
          <p:nvPr>
            <p:ph type="body" sz="quarter" idx="10"/>
          </p:nvPr>
        </p:nvSpPr>
        <p:spPr>
          <a:xfrm>
            <a:off x="586390" y="1434370"/>
            <a:ext cx="11018520" cy="1508105"/>
          </a:xfrm>
        </p:spPr>
        <p:txBody>
          <a:bodyPr/>
          <a:lstStyle/>
          <a:p>
            <a:r>
              <a:rPr lang="en-US" sz="1400" dirty="0"/>
              <a:t>Climate change is a fact, it is happening, and we need not only actively participate in tackling it, but also we need to raise awareness. One area that can be identified is the area of using and implementing machine learning algorithms and techniques to tackle climate change. Addressing this issue can be done using machine learning and different approaches to tackling it, from mitigating or reducing and stopping CO2 emissions or adapting to the changes that climate change will bring. With the help of Microsoft Azure services, we will go through some of the machine learning concepts and how Azure can help us address, reduce, adapt to these issues or which tools can be found in Azure to help take actions and address policies. The session will look into climate change modeling, efficient sensing, biodiversity, solar geo-modeling, transportation, and electricity with the help of Machine Learning and Microsoft Azure.</a:t>
            </a:r>
          </a:p>
        </p:txBody>
      </p:sp>
    </p:spTree>
    <p:extLst>
      <p:ext uri="{BB962C8B-B14F-4D97-AF65-F5344CB8AC3E}">
        <p14:creationId xmlns:p14="http://schemas.microsoft.com/office/powerpoint/2010/main" val="14765516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99EF1-E571-4E79-990F-75CA58CD066E}"/>
              </a:ext>
            </a:extLst>
          </p:cNvPr>
          <p:cNvSpPr>
            <a:spLocks noGrp="1"/>
          </p:cNvSpPr>
          <p:nvPr>
            <p:ph type="title"/>
          </p:nvPr>
        </p:nvSpPr>
        <p:spPr/>
        <p:txBody>
          <a:bodyPr/>
          <a:lstStyle/>
          <a:p>
            <a:r>
              <a:rPr lang="sl-SI" dirty="0"/>
              <a:t>The heat is on!</a:t>
            </a:r>
            <a:endParaRPr lang="en-US" dirty="0"/>
          </a:p>
        </p:txBody>
      </p:sp>
      <p:sp>
        <p:nvSpPr>
          <p:cNvPr id="3" name="Text Placeholder 2">
            <a:extLst>
              <a:ext uri="{FF2B5EF4-FFF2-40B4-BE49-F238E27FC236}">
                <a16:creationId xmlns:a16="http://schemas.microsoft.com/office/drawing/2014/main" id="{1958E878-27EE-4E6B-BBDA-951CEBBE2702}"/>
              </a:ext>
            </a:extLst>
          </p:cNvPr>
          <p:cNvSpPr>
            <a:spLocks noGrp="1"/>
          </p:cNvSpPr>
          <p:nvPr>
            <p:ph type="body" sz="quarter" idx="10"/>
          </p:nvPr>
        </p:nvSpPr>
        <p:spPr>
          <a:xfrm>
            <a:off x="586740" y="1434370"/>
            <a:ext cx="11018520" cy="3964162"/>
          </a:xfrm>
        </p:spPr>
        <p:txBody>
          <a:bodyPr/>
          <a:lstStyle/>
          <a:p>
            <a:r>
              <a:rPr lang="sl-SI" dirty="0"/>
              <a:t>7.500 major disaster events were recorded in past 20 years</a:t>
            </a:r>
          </a:p>
          <a:p>
            <a:r>
              <a:rPr lang="sl-SI" dirty="0"/>
              <a:t>Claiming 1.2 milion lives, </a:t>
            </a:r>
            <a:r>
              <a:rPr lang="sl-SI" b="1" dirty="0"/>
              <a:t>BUT</a:t>
            </a:r>
            <a:r>
              <a:rPr lang="sl-SI" dirty="0"/>
              <a:t> affecting 4.2 billion people</a:t>
            </a:r>
          </a:p>
          <a:p>
            <a:r>
              <a:rPr lang="sl-SI" dirty="0"/>
              <a:t>Result is approx.</a:t>
            </a:r>
            <a:r>
              <a:rPr lang="en-US" dirty="0"/>
              <a:t>  </a:t>
            </a:r>
            <a:r>
              <a:rPr lang="sl-SI" dirty="0"/>
              <a:t>3 </a:t>
            </a:r>
            <a:r>
              <a:rPr lang="en-US" dirty="0"/>
              <a:t>trillion</a:t>
            </a:r>
            <a:r>
              <a:rPr lang="sl-SI" dirty="0"/>
              <a:t> USD</a:t>
            </a:r>
            <a:r>
              <a:rPr lang="en-US" dirty="0"/>
              <a:t> </a:t>
            </a:r>
            <a:r>
              <a:rPr lang="sl-SI" dirty="0"/>
              <a:t>losses </a:t>
            </a:r>
            <a:r>
              <a:rPr lang="en-US" dirty="0"/>
              <a:t>in global economic</a:t>
            </a:r>
            <a:endParaRPr lang="sl-SI" dirty="0"/>
          </a:p>
          <a:p>
            <a:endParaRPr lang="sl-SI" dirty="0"/>
          </a:p>
          <a:p>
            <a:r>
              <a:rPr lang="sl-SI" dirty="0"/>
              <a:t>In</a:t>
            </a:r>
            <a:r>
              <a:rPr lang="en-US" dirty="0"/>
              <a:t> 20</a:t>
            </a:r>
            <a:r>
              <a:rPr lang="sl-SI" dirty="0"/>
              <a:t>19 alone</a:t>
            </a:r>
            <a:r>
              <a:rPr lang="en-US" dirty="0"/>
              <a:t> </a:t>
            </a:r>
            <a:r>
              <a:rPr lang="sl-SI" dirty="0"/>
              <a:t>we recorder </a:t>
            </a:r>
            <a:r>
              <a:rPr lang="en-US" dirty="0"/>
              <a:t>aw the highest CO</a:t>
            </a:r>
            <a:r>
              <a:rPr lang="en-US" baseline="-25000" dirty="0"/>
              <a:t>2</a:t>
            </a:r>
            <a:r>
              <a:rPr lang="en-US" dirty="0"/>
              <a:t> emissions in human history. </a:t>
            </a:r>
            <a:endParaRPr lang="sl-SI" dirty="0"/>
          </a:p>
          <a:p>
            <a:endParaRPr lang="sl-SI" dirty="0"/>
          </a:p>
          <a:p>
            <a:r>
              <a:rPr lang="sl-SI" dirty="0"/>
              <a:t>How can </a:t>
            </a:r>
            <a:r>
              <a:rPr lang="en-US" dirty="0"/>
              <a:t>AI help</a:t>
            </a:r>
            <a:r>
              <a:rPr lang="sl-SI" dirty="0"/>
              <a:t>?</a:t>
            </a:r>
            <a:endParaRPr lang="en-US" dirty="0"/>
          </a:p>
        </p:txBody>
      </p:sp>
    </p:spTree>
    <p:extLst>
      <p:ext uri="{BB962C8B-B14F-4D97-AF65-F5344CB8AC3E}">
        <p14:creationId xmlns:p14="http://schemas.microsoft.com/office/powerpoint/2010/main" val="12193423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BE2A4-644B-4C44-9EDD-77CB071062F7}"/>
              </a:ext>
            </a:extLst>
          </p:cNvPr>
          <p:cNvSpPr>
            <a:spLocks noGrp="1"/>
          </p:cNvSpPr>
          <p:nvPr>
            <p:ph type="title"/>
          </p:nvPr>
        </p:nvSpPr>
        <p:spPr>
          <a:xfrm>
            <a:off x="586740" y="457200"/>
            <a:ext cx="11018520" cy="553998"/>
          </a:xfrm>
        </p:spPr>
        <p:txBody>
          <a:bodyPr/>
          <a:lstStyle/>
          <a:p>
            <a:r>
              <a:rPr lang="sl-SI" dirty="0"/>
              <a:t>Organizations are struggling</a:t>
            </a:r>
            <a:endParaRPr lang="en-US" dirty="0"/>
          </a:p>
        </p:txBody>
      </p:sp>
      <p:sp>
        <p:nvSpPr>
          <p:cNvPr id="3" name="Text Placeholder 2">
            <a:extLst>
              <a:ext uri="{FF2B5EF4-FFF2-40B4-BE49-F238E27FC236}">
                <a16:creationId xmlns:a16="http://schemas.microsoft.com/office/drawing/2014/main" id="{E4ADE320-7F0E-48AE-8FB3-C99B5644A359}"/>
              </a:ext>
            </a:extLst>
          </p:cNvPr>
          <p:cNvSpPr>
            <a:spLocks noGrp="1"/>
          </p:cNvSpPr>
          <p:nvPr>
            <p:ph type="body" sz="quarter" idx="10"/>
          </p:nvPr>
        </p:nvSpPr>
        <p:spPr>
          <a:xfrm>
            <a:off x="586740" y="1261880"/>
            <a:ext cx="11018520" cy="369332"/>
          </a:xfrm>
        </p:spPr>
        <p:txBody>
          <a:bodyPr/>
          <a:lstStyle/>
          <a:p>
            <a:r>
              <a:rPr lang="sl-SI" sz="2400" dirty="0"/>
              <a:t>Climate action should be top priority for organizations</a:t>
            </a:r>
          </a:p>
        </p:txBody>
      </p:sp>
      <p:pic>
        <p:nvPicPr>
          <p:cNvPr id="7" name="Picture 6">
            <a:extLst>
              <a:ext uri="{FF2B5EF4-FFF2-40B4-BE49-F238E27FC236}">
                <a16:creationId xmlns:a16="http://schemas.microsoft.com/office/drawing/2014/main" id="{19F10541-7AD2-439D-A52B-545B72045B31}"/>
              </a:ext>
            </a:extLst>
          </p:cNvPr>
          <p:cNvPicPr>
            <a:picLocks noChangeAspect="1"/>
          </p:cNvPicPr>
          <p:nvPr/>
        </p:nvPicPr>
        <p:blipFill>
          <a:blip r:embed="rId2"/>
          <a:stretch>
            <a:fillRect/>
          </a:stretch>
        </p:blipFill>
        <p:spPr>
          <a:xfrm>
            <a:off x="1951709" y="2620558"/>
            <a:ext cx="6849505" cy="3861241"/>
          </a:xfrm>
          <a:prstGeom prst="rect">
            <a:avLst/>
          </a:prstGeom>
        </p:spPr>
      </p:pic>
      <p:sp>
        <p:nvSpPr>
          <p:cNvPr id="8" name="Text Placeholder 2">
            <a:extLst>
              <a:ext uri="{FF2B5EF4-FFF2-40B4-BE49-F238E27FC236}">
                <a16:creationId xmlns:a16="http://schemas.microsoft.com/office/drawing/2014/main" id="{BC94162D-AFD7-443E-95B3-F0010BCD32FF}"/>
              </a:ext>
            </a:extLst>
          </p:cNvPr>
          <p:cNvSpPr txBox="1">
            <a:spLocks/>
          </p:cNvSpPr>
          <p:nvPr/>
        </p:nvSpPr>
        <p:spPr>
          <a:xfrm>
            <a:off x="9321836" y="5208186"/>
            <a:ext cx="2870164" cy="7325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sl-SI" sz="1400" dirty="0"/>
              <a:t>Capgemini</a:t>
            </a:r>
          </a:p>
          <a:p>
            <a:r>
              <a:rPr lang="sl-SI" sz="1400" dirty="0"/>
              <a:t>N=400</a:t>
            </a:r>
          </a:p>
          <a:p>
            <a:r>
              <a:rPr lang="sl-SI" sz="1400" dirty="0"/>
              <a:t>Jun-Aug 2020</a:t>
            </a:r>
          </a:p>
        </p:txBody>
      </p:sp>
      <p:sp>
        <p:nvSpPr>
          <p:cNvPr id="10" name="TextBox 9">
            <a:extLst>
              <a:ext uri="{FF2B5EF4-FFF2-40B4-BE49-F238E27FC236}">
                <a16:creationId xmlns:a16="http://schemas.microsoft.com/office/drawing/2014/main" id="{DDE2BB5F-0B35-445A-A261-46851D94360E}"/>
              </a:ext>
            </a:extLst>
          </p:cNvPr>
          <p:cNvSpPr txBox="1"/>
          <p:nvPr/>
        </p:nvSpPr>
        <p:spPr>
          <a:xfrm>
            <a:off x="5376461" y="6501153"/>
            <a:ext cx="6380252" cy="276999"/>
          </a:xfrm>
          <a:prstGeom prst="rect">
            <a:avLst/>
          </a:prstGeom>
          <a:noFill/>
        </p:spPr>
        <p:txBody>
          <a:bodyPr wrap="square">
            <a:spAutoFit/>
          </a:bodyPr>
          <a:lstStyle/>
          <a:p>
            <a:r>
              <a:rPr lang="sl-SI" sz="1200" dirty="0"/>
              <a:t>Source: </a:t>
            </a:r>
            <a:r>
              <a:rPr lang="en-US" sz="1200" dirty="0"/>
              <a:t>https://www.capgemini.com/wp-content/uploads/2020/12/Report-Climate-AI.pdf</a:t>
            </a:r>
          </a:p>
        </p:txBody>
      </p:sp>
      <p:sp>
        <p:nvSpPr>
          <p:cNvPr id="12" name="TextBox 11">
            <a:extLst>
              <a:ext uri="{FF2B5EF4-FFF2-40B4-BE49-F238E27FC236}">
                <a16:creationId xmlns:a16="http://schemas.microsoft.com/office/drawing/2014/main" id="{54A06A68-08DC-4B17-87F8-C6375A6B4C02}"/>
              </a:ext>
            </a:extLst>
          </p:cNvPr>
          <p:cNvSpPr txBox="1"/>
          <p:nvPr/>
        </p:nvSpPr>
        <p:spPr>
          <a:xfrm>
            <a:off x="2052261" y="1916948"/>
            <a:ext cx="7735271" cy="646331"/>
          </a:xfrm>
          <a:prstGeom prst="rect">
            <a:avLst/>
          </a:prstGeom>
          <a:noFill/>
        </p:spPr>
        <p:txBody>
          <a:bodyPr wrap="square">
            <a:spAutoFit/>
          </a:bodyPr>
          <a:lstStyle/>
          <a:p>
            <a:r>
              <a:rPr lang="sl-SI" sz="1800" dirty="0"/>
              <a:t>Aligning </a:t>
            </a:r>
            <a:r>
              <a:rPr lang="sl-SI" sz="1800" b="1" dirty="0"/>
              <a:t>organization vision </a:t>
            </a:r>
            <a:r>
              <a:rPr lang="sl-SI" sz="1800" dirty="0"/>
              <a:t>with </a:t>
            </a:r>
            <a:r>
              <a:rPr lang="sl-SI" sz="1800" b="1" dirty="0"/>
              <a:t>climate vision and strategy</a:t>
            </a:r>
          </a:p>
          <a:p>
            <a:r>
              <a:rPr lang="sl-SI" sz="1800" dirty="0"/>
              <a:t>Lack of </a:t>
            </a:r>
            <a:r>
              <a:rPr lang="sl-SI" sz="1800" b="1" dirty="0"/>
              <a:t>investements</a:t>
            </a:r>
            <a:r>
              <a:rPr lang="sl-SI" sz="1800" dirty="0"/>
              <a:t> and </a:t>
            </a:r>
            <a:r>
              <a:rPr lang="sl-SI" sz="1800" b="1" dirty="0"/>
              <a:t>knowledge</a:t>
            </a:r>
          </a:p>
        </p:txBody>
      </p:sp>
      <p:sp>
        <p:nvSpPr>
          <p:cNvPr id="13" name="Arrow: Right 12">
            <a:extLst>
              <a:ext uri="{FF2B5EF4-FFF2-40B4-BE49-F238E27FC236}">
                <a16:creationId xmlns:a16="http://schemas.microsoft.com/office/drawing/2014/main" id="{BDA982B7-CA8B-49CC-9B49-3BD5265FE959}"/>
              </a:ext>
            </a:extLst>
          </p:cNvPr>
          <p:cNvSpPr/>
          <p:nvPr/>
        </p:nvSpPr>
        <p:spPr bwMode="auto">
          <a:xfrm>
            <a:off x="667820" y="1916948"/>
            <a:ext cx="883578" cy="56045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48981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2347C-587B-4003-A655-4C4F81AD364B}"/>
              </a:ext>
            </a:extLst>
          </p:cNvPr>
          <p:cNvSpPr>
            <a:spLocks noGrp="1"/>
          </p:cNvSpPr>
          <p:nvPr>
            <p:ph type="title"/>
          </p:nvPr>
        </p:nvSpPr>
        <p:spPr/>
        <p:txBody>
          <a:bodyPr/>
          <a:lstStyle/>
          <a:p>
            <a:r>
              <a:rPr lang="sl-SI" dirty="0"/>
              <a:t>Actionable plan?</a:t>
            </a:r>
            <a:endParaRPr lang="en-US" dirty="0"/>
          </a:p>
        </p:txBody>
      </p:sp>
      <p:sp>
        <p:nvSpPr>
          <p:cNvPr id="3" name="Text Placeholder 2">
            <a:extLst>
              <a:ext uri="{FF2B5EF4-FFF2-40B4-BE49-F238E27FC236}">
                <a16:creationId xmlns:a16="http://schemas.microsoft.com/office/drawing/2014/main" id="{280CFEE9-2797-4A87-A82E-3FCFFE768440}"/>
              </a:ext>
            </a:extLst>
          </p:cNvPr>
          <p:cNvSpPr>
            <a:spLocks noGrp="1"/>
          </p:cNvSpPr>
          <p:nvPr>
            <p:ph type="body" sz="quarter" idx="10"/>
          </p:nvPr>
        </p:nvSpPr>
        <p:spPr>
          <a:xfrm>
            <a:off x="588263" y="1914739"/>
            <a:ext cx="3937484" cy="3028521"/>
          </a:xfrm>
        </p:spPr>
        <p:txBody>
          <a:bodyPr/>
          <a:lstStyle/>
          <a:p>
            <a:r>
              <a:rPr lang="sl-SI" sz="2400" b="1" dirty="0"/>
              <a:t>Mitigation</a:t>
            </a:r>
          </a:p>
          <a:p>
            <a:pPr marL="457200" indent="-457200">
              <a:buFontTx/>
              <a:buChar char="-"/>
            </a:pPr>
            <a:r>
              <a:rPr lang="sl-SI" sz="2400" dirty="0"/>
              <a:t>Electricity systems</a:t>
            </a:r>
          </a:p>
          <a:p>
            <a:pPr marL="457200" indent="-457200">
              <a:buFontTx/>
              <a:buChar char="-"/>
            </a:pPr>
            <a:r>
              <a:rPr lang="sl-SI" sz="2400" dirty="0"/>
              <a:t>Transportation</a:t>
            </a:r>
          </a:p>
          <a:p>
            <a:pPr marL="457200" indent="-457200">
              <a:buFontTx/>
              <a:buChar char="-"/>
            </a:pPr>
            <a:r>
              <a:rPr lang="sl-SI" sz="2400" dirty="0"/>
              <a:t>Builidings and cities</a:t>
            </a:r>
          </a:p>
          <a:p>
            <a:pPr marL="457200" indent="-457200">
              <a:buFontTx/>
              <a:buChar char="-"/>
            </a:pPr>
            <a:r>
              <a:rPr lang="sl-SI" sz="2400" dirty="0"/>
              <a:t>Industry</a:t>
            </a:r>
          </a:p>
          <a:p>
            <a:pPr marL="457200" indent="-457200">
              <a:buFontTx/>
              <a:buChar char="-"/>
            </a:pPr>
            <a:r>
              <a:rPr lang="sl-SI" sz="2400" dirty="0"/>
              <a:t>Farms and forests</a:t>
            </a:r>
          </a:p>
          <a:p>
            <a:pPr marL="457200" indent="-457200">
              <a:buFontTx/>
              <a:buChar char="-"/>
            </a:pPr>
            <a:r>
              <a:rPr lang="sl-SI" sz="2400" dirty="0"/>
              <a:t>Carbon dioxide removal</a:t>
            </a:r>
            <a:endParaRPr lang="en-US" sz="2400" dirty="0"/>
          </a:p>
        </p:txBody>
      </p:sp>
      <p:sp>
        <p:nvSpPr>
          <p:cNvPr id="4" name="Text Placeholder 2">
            <a:extLst>
              <a:ext uri="{FF2B5EF4-FFF2-40B4-BE49-F238E27FC236}">
                <a16:creationId xmlns:a16="http://schemas.microsoft.com/office/drawing/2014/main" id="{6D616F5B-99CA-44AF-873C-D6AF8B1DAA11}"/>
              </a:ext>
            </a:extLst>
          </p:cNvPr>
          <p:cNvSpPr txBox="1">
            <a:spLocks/>
          </p:cNvSpPr>
          <p:nvPr/>
        </p:nvSpPr>
        <p:spPr>
          <a:xfrm>
            <a:off x="4525747" y="1914739"/>
            <a:ext cx="3523379" cy="169892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sl-SI" sz="2400" b="1" dirty="0"/>
              <a:t>Adaptation</a:t>
            </a:r>
          </a:p>
          <a:p>
            <a:pPr marL="457200" indent="-457200">
              <a:buFontTx/>
              <a:buChar char="-"/>
            </a:pPr>
            <a:r>
              <a:rPr lang="sl-SI" sz="2400" dirty="0"/>
              <a:t>Climate prediction</a:t>
            </a:r>
          </a:p>
          <a:p>
            <a:pPr marL="457200" indent="-457200">
              <a:buFontTx/>
              <a:buChar char="-"/>
            </a:pPr>
            <a:r>
              <a:rPr lang="sl-SI" sz="2400" dirty="0"/>
              <a:t>Societal impact</a:t>
            </a:r>
          </a:p>
          <a:p>
            <a:pPr marL="457200" indent="-457200">
              <a:buFontTx/>
              <a:buChar char="-"/>
            </a:pPr>
            <a:r>
              <a:rPr lang="sl-SI" sz="2400" dirty="0"/>
              <a:t>Solar geoengineering</a:t>
            </a:r>
            <a:endParaRPr lang="en-US" sz="2400" dirty="0"/>
          </a:p>
        </p:txBody>
      </p:sp>
      <p:sp>
        <p:nvSpPr>
          <p:cNvPr id="5" name="Text Placeholder 2">
            <a:extLst>
              <a:ext uri="{FF2B5EF4-FFF2-40B4-BE49-F238E27FC236}">
                <a16:creationId xmlns:a16="http://schemas.microsoft.com/office/drawing/2014/main" id="{9984F8F3-AEB8-422D-BD45-BCB36B7168EC}"/>
              </a:ext>
            </a:extLst>
          </p:cNvPr>
          <p:cNvSpPr txBox="1">
            <a:spLocks/>
          </p:cNvSpPr>
          <p:nvPr/>
        </p:nvSpPr>
        <p:spPr>
          <a:xfrm>
            <a:off x="8239494" y="1900415"/>
            <a:ext cx="3523379" cy="258532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sl-SI" sz="2400" b="1" dirty="0"/>
              <a:t>Actions and tools</a:t>
            </a:r>
          </a:p>
          <a:p>
            <a:pPr marL="457200" indent="-457200">
              <a:buFontTx/>
              <a:buChar char="-"/>
            </a:pPr>
            <a:r>
              <a:rPr lang="sl-SI" sz="2400" dirty="0"/>
              <a:t>Individual actions</a:t>
            </a:r>
          </a:p>
          <a:p>
            <a:pPr marL="457200" indent="-457200">
              <a:buFontTx/>
              <a:buChar char="-"/>
            </a:pPr>
            <a:r>
              <a:rPr lang="sl-SI" sz="2400" dirty="0"/>
              <a:t>Collective decisions</a:t>
            </a:r>
          </a:p>
          <a:p>
            <a:pPr marL="457200" indent="-457200">
              <a:buFontTx/>
              <a:buChar char="-"/>
            </a:pPr>
            <a:r>
              <a:rPr lang="sl-SI" sz="2400" dirty="0"/>
              <a:t>Finance</a:t>
            </a:r>
          </a:p>
          <a:p>
            <a:pPr marL="457200" indent="-457200">
              <a:buFontTx/>
              <a:buChar char="-"/>
            </a:pPr>
            <a:r>
              <a:rPr lang="sl-SI" sz="2400" dirty="0"/>
              <a:t>Education</a:t>
            </a:r>
          </a:p>
          <a:p>
            <a:pPr marL="457200" indent="-457200">
              <a:buFontTx/>
              <a:buChar char="-"/>
            </a:pPr>
            <a:r>
              <a:rPr lang="sl-SI" sz="2400" dirty="0"/>
              <a:t>Plan and vision</a:t>
            </a:r>
            <a:endParaRPr lang="en-US" sz="2400" dirty="0"/>
          </a:p>
        </p:txBody>
      </p:sp>
    </p:spTree>
    <p:extLst>
      <p:ext uri="{BB962C8B-B14F-4D97-AF65-F5344CB8AC3E}">
        <p14:creationId xmlns:p14="http://schemas.microsoft.com/office/powerpoint/2010/main" val="12781277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E10DF-1168-42A2-A3A5-0DF22A1D3729}"/>
              </a:ext>
            </a:extLst>
          </p:cNvPr>
          <p:cNvSpPr>
            <a:spLocks noGrp="1"/>
          </p:cNvSpPr>
          <p:nvPr>
            <p:ph type="title"/>
          </p:nvPr>
        </p:nvSpPr>
        <p:spPr/>
        <p:txBody>
          <a:bodyPr/>
          <a:lstStyle/>
          <a:p>
            <a:r>
              <a:rPr lang="sl-SI" dirty="0"/>
              <a:t>Agenda</a:t>
            </a:r>
            <a:endParaRPr lang="en-US" dirty="0"/>
          </a:p>
        </p:txBody>
      </p:sp>
      <p:sp>
        <p:nvSpPr>
          <p:cNvPr id="3" name="Text Placeholder 2">
            <a:extLst>
              <a:ext uri="{FF2B5EF4-FFF2-40B4-BE49-F238E27FC236}">
                <a16:creationId xmlns:a16="http://schemas.microsoft.com/office/drawing/2014/main" id="{BDB823D7-61B2-445E-A3B1-505217439479}"/>
              </a:ext>
            </a:extLst>
          </p:cNvPr>
          <p:cNvSpPr>
            <a:spLocks noGrp="1"/>
          </p:cNvSpPr>
          <p:nvPr>
            <p:ph type="body" sz="quarter" idx="10"/>
          </p:nvPr>
        </p:nvSpPr>
        <p:spPr>
          <a:xfrm>
            <a:off x="586390" y="1434370"/>
            <a:ext cx="11018520" cy="2499146"/>
          </a:xfrm>
        </p:spPr>
        <p:txBody>
          <a:bodyPr/>
          <a:lstStyle/>
          <a:p>
            <a:r>
              <a:rPr lang="sl-SI" dirty="0"/>
              <a:t>Approaches for </a:t>
            </a:r>
            <a:r>
              <a:rPr lang="sl-SI" b="1" dirty="0"/>
              <a:t>tackling</a:t>
            </a:r>
            <a:r>
              <a:rPr lang="sl-SI" dirty="0"/>
              <a:t> climate change</a:t>
            </a:r>
          </a:p>
          <a:p>
            <a:r>
              <a:rPr lang="sl-SI" b="1" dirty="0"/>
              <a:t>Mitigating</a:t>
            </a:r>
            <a:r>
              <a:rPr lang="sl-SI" dirty="0"/>
              <a:t> and </a:t>
            </a:r>
            <a:r>
              <a:rPr lang="sl-SI" b="1" dirty="0"/>
              <a:t>reducing</a:t>
            </a:r>
            <a:r>
              <a:rPr lang="sl-SI" dirty="0"/>
              <a:t> the CO2 emission</a:t>
            </a:r>
          </a:p>
          <a:p>
            <a:r>
              <a:rPr lang="sl-SI" b="1" dirty="0"/>
              <a:t>Adapting</a:t>
            </a:r>
            <a:r>
              <a:rPr lang="sl-SI" dirty="0"/>
              <a:t> to changes</a:t>
            </a:r>
          </a:p>
          <a:p>
            <a:endParaRPr lang="sl-SI" dirty="0"/>
          </a:p>
          <a:p>
            <a:r>
              <a:rPr lang="sl-SI" sz="2400" u="sng" dirty="0"/>
              <a:t>Each segment will have a proposed Microsoft Azure architecture</a:t>
            </a:r>
            <a:endParaRPr lang="en-US" sz="2400" u="sng" dirty="0"/>
          </a:p>
        </p:txBody>
      </p:sp>
    </p:spTree>
    <p:extLst>
      <p:ext uri="{BB962C8B-B14F-4D97-AF65-F5344CB8AC3E}">
        <p14:creationId xmlns:p14="http://schemas.microsoft.com/office/powerpoint/2010/main" val="22182383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055DAE-F89C-4A41-8A5F-108692B6BBE3}"/>
              </a:ext>
            </a:extLst>
          </p:cNvPr>
          <p:cNvSpPr>
            <a:spLocks noGrp="1"/>
          </p:cNvSpPr>
          <p:nvPr>
            <p:ph type="body" sz="quarter" idx="10"/>
          </p:nvPr>
        </p:nvSpPr>
        <p:spPr>
          <a:xfrm>
            <a:off x="1460213" y="3081114"/>
            <a:ext cx="6718015" cy="1969770"/>
          </a:xfrm>
        </p:spPr>
        <p:txBody>
          <a:bodyPr/>
          <a:lstStyle/>
          <a:p>
            <a:pPr algn="l"/>
            <a:r>
              <a:rPr lang="sl-SI" sz="4000" dirty="0">
                <a:solidFill>
                  <a:schemeClr val="bg1">
                    <a:lumMod val="90000"/>
                    <a:lumOff val="10000"/>
                  </a:schemeClr>
                </a:solidFill>
              </a:rPr>
              <a:t>Approaches for </a:t>
            </a:r>
            <a:r>
              <a:rPr lang="sl-SI" sz="4000" b="1" dirty="0">
                <a:solidFill>
                  <a:schemeClr val="bg1">
                    <a:lumMod val="90000"/>
                    <a:lumOff val="10000"/>
                  </a:schemeClr>
                </a:solidFill>
              </a:rPr>
              <a:t>tackling</a:t>
            </a:r>
            <a:r>
              <a:rPr lang="sl-SI" sz="4000" dirty="0">
                <a:solidFill>
                  <a:schemeClr val="bg1">
                    <a:lumMod val="90000"/>
                    <a:lumOff val="10000"/>
                  </a:schemeClr>
                </a:solidFill>
              </a:rPr>
              <a:t> climate change</a:t>
            </a:r>
          </a:p>
          <a:p>
            <a:pPr algn="l"/>
            <a:r>
              <a:rPr lang="hr-HR" sz="4000" dirty="0">
                <a:solidFill>
                  <a:schemeClr val="bg1">
                    <a:lumMod val="90000"/>
                    <a:lumOff val="10000"/>
                  </a:schemeClr>
                </a:solidFill>
              </a:rPr>
              <a:t> </a:t>
            </a:r>
          </a:p>
        </p:txBody>
      </p:sp>
      <p:sp>
        <p:nvSpPr>
          <p:cNvPr id="3" name="Text Placeholder 1">
            <a:extLst>
              <a:ext uri="{FF2B5EF4-FFF2-40B4-BE49-F238E27FC236}">
                <a16:creationId xmlns:a16="http://schemas.microsoft.com/office/drawing/2014/main" id="{54AD7B64-C8C4-410D-AA20-FA2FD8CED980}"/>
              </a:ext>
            </a:extLst>
          </p:cNvPr>
          <p:cNvSpPr txBox="1">
            <a:spLocks/>
          </p:cNvSpPr>
          <p:nvPr/>
        </p:nvSpPr>
        <p:spPr>
          <a:xfrm>
            <a:off x="389989" y="2684237"/>
            <a:ext cx="6718015" cy="2123658"/>
          </a:xfrm>
          <a:prstGeom prst="rect">
            <a:avLst/>
          </a:prstGeom>
        </p:spPr>
        <p:txBody>
          <a:bodyPr vert="horz" wrap="square" lIns="0" tIns="0" rIns="0" bIns="0" rtlCol="0" anchor="ctr">
            <a:spAutoFit/>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3200" b="1" i="0" kern="1200" spc="0" baseline="0">
                <a:gradFill>
                  <a:gsLst>
                    <a:gs pos="1250">
                      <a:schemeClr val="tx1"/>
                    </a:gs>
                    <a:gs pos="100000">
                      <a:schemeClr val="tx1"/>
                    </a:gs>
                  </a:gsLst>
                  <a:lin ang="5400000" scaled="0"/>
                </a:gradFill>
                <a:latin typeface="Segoe UI Semibold" panose="020B0502040204020203" pitchFamily="34" charset="0"/>
                <a:ea typeface="+mn-ea"/>
                <a:cs typeface="Segoe UI Semibold"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sl-SI" sz="13800" dirty="0">
                <a:solidFill>
                  <a:schemeClr val="bg1">
                    <a:lumMod val="90000"/>
                    <a:lumOff val="10000"/>
                  </a:schemeClr>
                </a:solidFill>
              </a:rPr>
              <a:t>1</a:t>
            </a:r>
          </a:p>
        </p:txBody>
      </p:sp>
    </p:spTree>
    <p:extLst>
      <p:ext uri="{BB962C8B-B14F-4D97-AF65-F5344CB8AC3E}">
        <p14:creationId xmlns:p14="http://schemas.microsoft.com/office/powerpoint/2010/main" val="1960661916"/>
      </p:ext>
    </p:extLst>
  </p:cSld>
  <p:clrMapOvr>
    <a:masterClrMapping/>
  </p:clrMapOvr>
  <p:transition>
    <p:fade/>
  </p:transition>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156C1A-4D36-4417-8F29-4A3951CB5098}" vid="{91544958-B0C3-414B-81A1-A854C674D3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630a2e83-186a-4a0f-ab27-bee8a8096abc"/>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330841A-A209-44E7-824E-9DDB4DE0DC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1776</TotalTime>
  <Words>2147</Words>
  <Application>Microsoft Office PowerPoint</Application>
  <PresentationFormat>Widescreen</PresentationFormat>
  <Paragraphs>221</Paragraphs>
  <Slides>34</Slides>
  <Notes>8</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Segoe UI</vt:lpstr>
      <vt:lpstr>Segoe UI Light</vt:lpstr>
      <vt:lpstr>Segoe UI Semibold</vt:lpstr>
      <vt:lpstr>Segoe UI Semilight</vt:lpstr>
      <vt:lpstr>Wingdings</vt:lpstr>
      <vt:lpstr>WHITE TEMPLATE</vt:lpstr>
      <vt:lpstr>PowerPoint Presentation</vt:lpstr>
      <vt:lpstr>Addressing climate change with help of Machine learning Emerald 09:00 - 09:45</vt:lpstr>
      <vt:lpstr>About</vt:lpstr>
      <vt:lpstr>Abstract</vt:lpstr>
      <vt:lpstr>The heat is on!</vt:lpstr>
      <vt:lpstr>Organizations are struggling</vt:lpstr>
      <vt:lpstr>Actionable plan?</vt:lpstr>
      <vt:lpstr>Agenda</vt:lpstr>
      <vt:lpstr>PowerPoint Presentation</vt:lpstr>
      <vt:lpstr>Tackling issues</vt:lpstr>
      <vt:lpstr>1.1 Predicting rare events</vt:lpstr>
      <vt:lpstr>1.2 Scheduling and planning the renewables</vt:lpstr>
      <vt:lpstr>1.3 Accelerating forestation</vt:lpstr>
      <vt:lpstr>1.4 Image Analysis</vt:lpstr>
      <vt:lpstr>Personas and technology</vt:lpstr>
      <vt:lpstr>Architecture -  Stream architecture</vt:lpstr>
      <vt:lpstr>Architecture – modern analytics with Databricks</vt:lpstr>
      <vt:lpstr>PowerPoint Presentation</vt:lpstr>
      <vt:lpstr>Mitigations and lowering CO2</vt:lpstr>
      <vt:lpstr>2.1 Farms and agriculture</vt:lpstr>
      <vt:lpstr>2.2 Transport</vt:lpstr>
      <vt:lpstr>2.3 Buildings and cities</vt:lpstr>
      <vt:lpstr>Personas and technology</vt:lpstr>
      <vt:lpstr>Architecture – Batch scoring of Spark models with Databrics</vt:lpstr>
      <vt:lpstr>Architecture – Image classification</vt:lpstr>
      <vt:lpstr>Architecture – contactless IoT interfaces with Azure intelligent edge</vt:lpstr>
      <vt:lpstr>Architecture – Image classification with CNN</vt:lpstr>
      <vt:lpstr>PowerPoint Presentation</vt:lpstr>
      <vt:lpstr>What can we do today?</vt:lpstr>
      <vt:lpstr>Humanitarian response</vt:lpstr>
      <vt:lpstr>Crisis are decentralized; help usually is not</vt:lpstr>
      <vt:lpstr>Impact on society and humans</vt:lpstr>
      <vt:lpstr>Key take-aways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Robert Knežević</dc:creator>
  <cp:keywords/>
  <dc:description/>
  <cp:lastModifiedBy>Tomaž Kaštrun</cp:lastModifiedBy>
  <cp:revision>61</cp:revision>
  <dcterms:created xsi:type="dcterms:W3CDTF">2020-11-05T08:29:17Z</dcterms:created>
  <dcterms:modified xsi:type="dcterms:W3CDTF">2021-09-28T21:33:32Z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